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Damveld" userId="110205ba-f2b8-4b0d-859e-207d7d22a0be" providerId="ADAL" clId="{102DDADE-47A5-4E3D-BECF-86CFF9392189}"/>
    <pc:docChg chg="modSld">
      <pc:chgData name="Johan Damveld" userId="110205ba-f2b8-4b0d-859e-207d7d22a0be" providerId="ADAL" clId="{102DDADE-47A5-4E3D-BECF-86CFF9392189}" dt="2024-10-25T05:11:03.237" v="25" actId="20577"/>
      <pc:docMkLst>
        <pc:docMk/>
      </pc:docMkLst>
      <pc:sldChg chg="modSp mod">
        <pc:chgData name="Johan Damveld" userId="110205ba-f2b8-4b0d-859e-207d7d22a0be" providerId="ADAL" clId="{102DDADE-47A5-4E3D-BECF-86CFF9392189}" dt="2024-10-25T05:11:03.237" v="25" actId="20577"/>
        <pc:sldMkLst>
          <pc:docMk/>
          <pc:sldMk cId="2002736420" sldId="256"/>
        </pc:sldMkLst>
        <pc:spChg chg="mod">
          <ac:chgData name="Johan Damveld" userId="110205ba-f2b8-4b0d-859e-207d7d22a0be" providerId="ADAL" clId="{102DDADE-47A5-4E3D-BECF-86CFF9392189}" dt="2024-10-25T05:11:03.237" v="25" actId="20577"/>
          <ac:spMkLst>
            <pc:docMk/>
            <pc:sldMk cId="2002736420" sldId="256"/>
            <ac:spMk id="4" creationId="{7715C5FC-38E9-F51A-B171-B0929E6BCC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3"/>
            <a:ext cx="12191994" cy="68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8800" y="1296000"/>
            <a:ext cx="684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8800" y="288000"/>
            <a:ext cx="684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87665F-62CD-4131-9BD9-8FAAA949A596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037094-67C0-43C1-98E2-6560FFD19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016" y="5461200"/>
            <a:ext cx="2268000" cy="8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6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groen+2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80000" y="0"/>
            <a:ext cx="811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710D2C9-CBE6-4CD7-81BB-91DEE2FE3712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(groen+2/3 foto)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D136605-3DEF-465E-8B56-319FC4B6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0250544-D823-418F-966E-C7D8943C2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858B88B-3CF2-4557-ADAB-D10F0A38CB15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F635DC-94A7-4DEB-B9E8-E077A0218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6202802"/>
            <a:ext cx="936000" cy="362137"/>
          </a:xfrm>
          <a:prstGeom prst="rect">
            <a:avLst/>
          </a:prstGeom>
        </p:spPr>
      </p:pic>
      <p:sp>
        <p:nvSpPr>
          <p:cNvPr id="14" name="Titel 2">
            <a:extLst>
              <a:ext uri="{FF2B5EF4-FFF2-40B4-BE49-F238E27FC236}">
                <a16:creationId xmlns:a16="http://schemas.microsoft.com/office/drawing/2014/main" id="{141DF14A-7DB6-4A21-AA06-7316EB02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1026000"/>
            <a:ext cx="3121374" cy="66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182F4912-9A7C-45D3-92C3-B57180C4A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7" y="1764000"/>
            <a:ext cx="3121374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15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in.</a:t>
            </a:r>
          </a:p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1" hasCustomPrompt="1"/>
          </p:nvPr>
        </p:nvSpPr>
        <p:spPr>
          <a:xfrm>
            <a:off x="302400" y="6202800"/>
            <a:ext cx="936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817D2C3-502A-4EA4-8566-1A465E14F8A4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Grote foto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8CED8D-9F18-460A-A1D9-D9742331D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95B1336-E4CD-4D66-9B53-2E2B09B4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8CD381F-EA95-470D-9115-4C2F3956C6EB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</p:spTree>
    <p:extLst>
      <p:ext uri="{BB962C8B-B14F-4D97-AF65-F5344CB8AC3E}">
        <p14:creationId xmlns:p14="http://schemas.microsoft.com/office/powerpoint/2010/main" val="274084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00" y="4406903"/>
            <a:ext cx="1041831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0985" y="2906713"/>
            <a:ext cx="104170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9D60296-2A65-4A38-BB67-4A38E7380A8E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149701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0983" y="1736728"/>
            <a:ext cx="4992000" cy="4176713"/>
          </a:xfrm>
        </p:spPr>
        <p:txBody>
          <a:bodyPr>
            <a:normAutofit/>
          </a:bodyPr>
          <a:lstStyle>
            <a:lvl1pPr marL="288000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2" y="1736728"/>
            <a:ext cx="4993217" cy="4176713"/>
          </a:xfrm>
        </p:spPr>
        <p:txBody>
          <a:bodyPr>
            <a:normAutofit/>
          </a:bodyPr>
          <a:lstStyle>
            <a:lvl1pPr marL="288000"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70984" y="1026000"/>
            <a:ext cx="10417016" cy="66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C5EE97F-CAC9-44A7-ACC8-8F1AF103AAD4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Inhoud van twee</a:t>
            </a:r>
          </a:p>
        </p:txBody>
      </p:sp>
    </p:spTree>
    <p:extLst>
      <p:ext uri="{BB962C8B-B14F-4D97-AF65-F5344CB8AC3E}">
        <p14:creationId xmlns:p14="http://schemas.microsoft.com/office/powerpoint/2010/main" val="123806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72000" y="1736725"/>
            <a:ext cx="4992000" cy="438150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2000" y="2174878"/>
            <a:ext cx="4992000" cy="3738563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1736725"/>
            <a:ext cx="4993216" cy="438150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voor </a:t>
            </a:r>
            <a:r>
              <a:rPr lang="nl-NL" dirty="0" err="1"/>
              <a:t>subkop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96001" y="2174878"/>
            <a:ext cx="4993216" cy="3738563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31D87E-EA1A-432A-AFBF-FF7B5E69CE19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vergelijking</a:t>
            </a:r>
          </a:p>
        </p:txBody>
      </p:sp>
    </p:spTree>
    <p:extLst>
      <p:ext uri="{BB962C8B-B14F-4D97-AF65-F5344CB8AC3E}">
        <p14:creationId xmlns:p14="http://schemas.microsoft.com/office/powerpoint/2010/main" val="122690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70984" y="1026000"/>
            <a:ext cx="10417016" cy="66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ADD9A8-7A38-4589-B5A1-997790D855A2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Alleen titel</a:t>
            </a:r>
          </a:p>
        </p:txBody>
      </p:sp>
    </p:spTree>
    <p:extLst>
      <p:ext uri="{BB962C8B-B14F-4D97-AF65-F5344CB8AC3E}">
        <p14:creationId xmlns:p14="http://schemas.microsoft.com/office/powerpoint/2010/main" val="381841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814762-C25A-44C2-B67B-1AC52F962445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leeg</a:t>
            </a:r>
          </a:p>
        </p:txBody>
      </p:sp>
    </p:spTree>
    <p:extLst>
      <p:ext uri="{BB962C8B-B14F-4D97-AF65-F5344CB8AC3E}">
        <p14:creationId xmlns:p14="http://schemas.microsoft.com/office/powerpoint/2010/main" val="178567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86" y="1016002"/>
            <a:ext cx="3949700" cy="720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5" y="1016001"/>
            <a:ext cx="6322484" cy="4897439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0986" y="1736725"/>
            <a:ext cx="3949700" cy="42189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6A9401F-A3DE-42D3-875C-47649ABF2D48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Inhoud met bijschrift</a:t>
            </a:r>
          </a:p>
        </p:txBody>
      </p:sp>
    </p:spTree>
    <p:extLst>
      <p:ext uri="{BB962C8B-B14F-4D97-AF65-F5344CB8AC3E}">
        <p14:creationId xmlns:p14="http://schemas.microsoft.com/office/powerpoint/2010/main" val="27682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568411"/>
            <a:ext cx="7315200" cy="41591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4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9C40B75-09AC-4745-A84A-CD342AFBE385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Afbeelding met bijschrift</a:t>
            </a:r>
          </a:p>
        </p:txBody>
      </p:sp>
    </p:spTree>
    <p:extLst>
      <p:ext uri="{BB962C8B-B14F-4D97-AF65-F5344CB8AC3E}">
        <p14:creationId xmlns:p14="http://schemas.microsoft.com/office/powerpoint/2010/main" val="268300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"/>
            <a:ext cx="822491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127" y="0"/>
            <a:ext cx="40660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8800" y="1296000"/>
            <a:ext cx="684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8800" y="288000"/>
            <a:ext cx="684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B2EEF6AA-5177-E343-981A-EA1DF6E43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0" y="4107320"/>
            <a:ext cx="6840000" cy="298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Voor- en achternaam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D4220856-237A-504F-92B2-5ECE87CB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800" y="4467095"/>
            <a:ext cx="6839347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62E955-F76A-4DE8-A1BB-8B59F2C0B567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TITELDIA-GROEN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16F35D-9371-4B3A-B24D-2F1989FEC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016" y="5461200"/>
            <a:ext cx="2268000" cy="8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7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"/>
            <a:ext cx="8203476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131200" y="0"/>
            <a:ext cx="40608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8800" y="1296000"/>
            <a:ext cx="6840000" cy="237600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78800" y="288000"/>
            <a:ext cx="6840000" cy="792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200" i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voor de ondertitel</a:t>
            </a:r>
            <a:endParaRPr lang="en-US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B2EEF6AA-5177-E343-981A-EA1DF6E43F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00" y="4107320"/>
            <a:ext cx="6840653" cy="298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009C82"/>
                </a:solidFill>
              </a:defRPr>
            </a:lvl1pPr>
          </a:lstStyle>
          <a:p>
            <a:r>
              <a:rPr lang="nl-NL" dirty="0"/>
              <a:t>Voor- en achternaam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D4220856-237A-504F-92B2-5ECE87CB73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800" y="4467095"/>
            <a:ext cx="68400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rgbClr val="009C82"/>
                </a:solidFill>
              </a:defRPr>
            </a:lvl1pPr>
          </a:lstStyle>
          <a:p>
            <a:r>
              <a:rPr lang="nl-NL" dirty="0"/>
              <a:t>Datum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CE6B724-6B58-4515-B463-84D4E794F73B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TITELDIA MET FOTO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8F674CA-F8DA-462E-A15C-CDBF6BC504E2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A007AA-B55B-4E9D-A2F8-666B46E4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AFAFDC3-00F9-47CD-8BCB-D1616EBC9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F3A45CE7-D407-438A-90D8-62F879C15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016" y="5461200"/>
            <a:ext cx="2268000" cy="8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3CAAD80-5083-4E39-80FC-83B1EBE8A588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</a:t>
            </a:r>
          </a:p>
        </p:txBody>
      </p:sp>
    </p:spTree>
    <p:extLst>
      <p:ext uri="{BB962C8B-B14F-4D97-AF65-F5344CB8AC3E}">
        <p14:creationId xmlns:p14="http://schemas.microsoft.com/office/powerpoint/2010/main" val="2837913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-1"/>
            <a:ext cx="12192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631A57E-AFC2-43F7-8E0B-1D68531D3ABF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(wit)</a:t>
            </a:r>
          </a:p>
        </p:txBody>
      </p:sp>
    </p:spTree>
    <p:extLst>
      <p:ext uri="{BB962C8B-B14F-4D97-AF65-F5344CB8AC3E}">
        <p14:creationId xmlns:p14="http://schemas.microsoft.com/office/powerpoint/2010/main" val="373523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wit+1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"/>
            <a:ext cx="12192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892B8C9-9FB2-4773-A4FB-95DC8AA474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31200" y="0"/>
            <a:ext cx="40608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86" y="1026000"/>
            <a:ext cx="7122865" cy="66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0986" y="1764000"/>
            <a:ext cx="7122865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595EE6-BDA6-43DD-955F-79046DE607D5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(wit+1/3 foto)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029E682-A8BB-47FD-A325-4DFA43453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8D7D234-8261-4EA0-B56C-D8D99B2E3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EEDE6CB-7C83-41B8-B83C-48BE384C6F7A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</p:spTree>
    <p:extLst>
      <p:ext uri="{BB962C8B-B14F-4D97-AF65-F5344CB8AC3E}">
        <p14:creationId xmlns:p14="http://schemas.microsoft.com/office/powerpoint/2010/main" val="3067851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wit+2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-1"/>
            <a:ext cx="12192000" cy="59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80000" y="0"/>
            <a:ext cx="811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520427-BA8E-4D38-95EF-C9120025EE09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(wit+2/3 foto)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5BB2FBE-FC88-42C6-9174-5B42C6FF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F4EBA5-603A-445C-8AD1-3851C6AF8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46EA594-2CD4-40EB-9D8B-176E9D2C95AC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FC87B33-C5FE-4F0C-A239-69C82337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0" y="1026000"/>
            <a:ext cx="3121374" cy="66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0E01D902-AE74-4B0C-AFD6-32A16C186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7" y="1764000"/>
            <a:ext cx="3121374" cy="41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EBFDE8-B5CE-401E-8469-26933AAE4F33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514D62-42BD-4D3F-A075-A4F615E34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6202802"/>
            <a:ext cx="936000" cy="3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2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(groen+1/3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0986" y="1026000"/>
            <a:ext cx="7122865" cy="66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0986" y="1764000"/>
            <a:ext cx="7122865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338054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225369" y="0"/>
            <a:ext cx="396663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l-NL" dirty="0"/>
              <a:t>Klik op het </a:t>
            </a:r>
            <a:br>
              <a:rPr lang="nl-NL" dirty="0"/>
            </a:br>
            <a:r>
              <a:rPr lang="nl-NL" dirty="0"/>
              <a:t>afbeeldingspictogram en </a:t>
            </a:r>
            <a:br>
              <a:rPr lang="nl-NL" dirty="0"/>
            </a:br>
            <a:r>
              <a:rPr lang="nl-NL" dirty="0"/>
              <a:t>voeg je eigen foto in</a:t>
            </a:r>
            <a:r>
              <a:rPr lang="nl-NL" noProof="0" dirty="0"/>
              <a:t>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C1CB270-3104-4523-AB85-86B0C678E631}"/>
              </a:ext>
            </a:extLst>
          </p:cNvPr>
          <p:cNvSpPr txBox="1"/>
          <p:nvPr/>
        </p:nvSpPr>
        <p:spPr>
          <a:xfrm>
            <a:off x="4377875" y="-237020"/>
            <a:ext cx="3455485" cy="2188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en object (groen+1/3 foto)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AFC8A0-D9D9-4FDC-AA0B-3AC152C58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7B4DFB2-E726-48CA-BF58-470D84AEE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5719" y="3048112"/>
            <a:ext cx="533400" cy="6572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34BEC20-60EC-4655-934F-F70938C7BE48}"/>
              </a:ext>
            </a:extLst>
          </p:cNvPr>
          <p:cNvSpPr txBox="1"/>
          <p:nvPr/>
        </p:nvSpPr>
        <p:spPr>
          <a:xfrm>
            <a:off x="12478626" y="-36000"/>
            <a:ext cx="2088000" cy="491102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in het midden van het fotovak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="1" cap="all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VERVANGEN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de foto door op </a:t>
            </a:r>
            <a:r>
              <a:rPr lang="nl-NL" sz="900" b="0" u="none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drukken.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afbeeldings-pictogram en voeg de gewenste foto in.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FOTO BIJSNIJDEN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foto.</a:t>
            </a:r>
            <a:b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tab ‘Afbeeldingsopmaak’ verschijnt.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Bijsnijden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optie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Opvullen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 eventueel de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Shift-toets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ingedrukt en sleep de foto zodat het juiste deel van de foto wordt getoond. </a:t>
            </a: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naast de dia.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7ED846-8565-4BF4-A660-A424FA9C3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6202802"/>
            <a:ext cx="936000" cy="3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9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5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72000" y="1026000"/>
            <a:ext cx="10416000" cy="66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2000" y="1764000"/>
            <a:ext cx="10416000" cy="41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40000" y="6401359"/>
            <a:ext cx="24480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63457C7A-EA84-4A56-A96B-FAFA7B532F2B}" type="slidenum">
              <a:rPr lang="nl-NL" smtClean="0"/>
              <a:t>‹nr.›</a:t>
            </a:fld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60AC976-FF57-4216-B594-2ECE7D373C0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" y="6202801"/>
            <a:ext cx="936000" cy="36213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2809271-3493-466D-AB40-73FA581AA587}"/>
              </a:ext>
            </a:extLst>
          </p:cNvPr>
          <p:cNvSpPr txBox="1"/>
          <p:nvPr/>
        </p:nvSpPr>
        <p:spPr>
          <a:xfrm>
            <a:off x="-2241155" y="-36000"/>
            <a:ext cx="2088000" cy="6505099"/>
          </a:xfrm>
          <a:prstGeom prst="roundRect">
            <a:avLst>
              <a:gd name="adj" fmla="val 5780"/>
            </a:avLst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50673" bIns="506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 START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nieuwe DIA INVOEGEN</a:t>
            </a:r>
          </a:p>
          <a:p>
            <a:pPr marL="53657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het onderste deel van de knop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Nieuwe Dia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kies de gewenste dia-indeling.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900" b="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ANDERE DIA-INDEling </a:t>
            </a: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dia waarvan je de dia-indeling wilt wijzigen.</a:t>
            </a: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op de knop </a:t>
            </a:r>
            <a:r>
              <a:rPr lang="nl-NL" sz="900" b="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Indeling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900" b="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" indent="-107950">
              <a:lnSpc>
                <a:spcPct val="120000"/>
              </a:lnSpc>
              <a:buFont typeface="+mj-lt"/>
              <a:buAutoNum type="arabicPeriod"/>
            </a:pP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Kies de gewenste indeling.</a:t>
            </a:r>
            <a:endParaRPr lang="nl-NL" sz="900" baseline="0" noProof="1">
              <a:solidFill>
                <a:srgbClr val="515F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DIA-INDELING HERSTELLEN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kan gebeuren dat je de tekst- of fotovakken per ongeluk hebt verplaatst, waardoor ze niet meer op de juiste positie staan.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 dit door op de knop </a:t>
            </a:r>
            <a:r>
              <a:rPr lang="nl-NL" sz="900" b="1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Opnieuw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nl-NL" sz="900" b="1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instellen</a:t>
            </a:r>
            <a:r>
              <a:rPr lang="nl-NL" sz="900" b="1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klikken.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endParaRPr lang="nl-NL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KOPIËREN VANUIT EEN OUDE PRESENTATIE</a:t>
            </a:r>
          </a:p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geen complete dia’s kopiëren vanuit presentaties met een </a:t>
            </a:r>
            <a:r>
              <a:rPr lang="nl-NL" sz="900" u="sng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opmaak. Voeg in dat geval een nieuwe dia in en kopieer de tekst vanuit de ‘oude’ presentatie naar de nieuwe dia. Gebruik hieroor de knop </a:t>
            </a:r>
            <a:r>
              <a:rPr lang="nl-NL" sz="900" baseline="0" noProof="1">
                <a:solidFill>
                  <a:srgbClr val="515F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Plakken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kies de optie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Alleen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tekst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900" b="1" kern="1200" baseline="0" noProof="1">
                <a:solidFill>
                  <a:srgbClr val="515F67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behouden</a:t>
            </a:r>
            <a:r>
              <a:rPr lang="nl-NL" sz="900" baseline="0" noProof="1">
                <a:solidFill>
                  <a:srgbClr val="515F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900" kern="1200" baseline="0" noProof="1">
              <a:solidFill>
                <a:srgbClr val="515F6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FC3243-A215-4B96-80E1-7A8F51022F7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503" y="1359789"/>
            <a:ext cx="428625" cy="65722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145B82A-63CF-4418-B553-F6D182D4133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503" y="6262927"/>
            <a:ext cx="1457325" cy="523875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0B69D13-0C64-4DE5-AB3D-E65F4DC77D34}"/>
              </a:ext>
            </a:extLst>
          </p:cNvPr>
          <p:cNvCxnSpPr>
            <a:cxnSpLocks/>
          </p:cNvCxnSpPr>
          <p:nvPr/>
        </p:nvCxnSpPr>
        <p:spPr>
          <a:xfrm>
            <a:off x="-1121089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C7DD53AD-8525-4F8C-8FB3-F370DA4EA80D}"/>
              </a:ext>
            </a:extLst>
          </p:cNvPr>
          <p:cNvCxnSpPr>
            <a:cxnSpLocks/>
          </p:cNvCxnSpPr>
          <p:nvPr/>
        </p:nvCxnSpPr>
        <p:spPr>
          <a:xfrm flipH="1" flipV="1">
            <a:off x="-1709737" y="1941012"/>
            <a:ext cx="166686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8560EC97-28E4-4A9A-9F83-8C1BE5FCD10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8" t="26168" r="1250" b="15996"/>
          <a:stretch/>
        </p:blipFill>
        <p:spPr>
          <a:xfrm>
            <a:off x="-2115503" y="235998"/>
            <a:ext cx="1691640" cy="677602"/>
          </a:xfrm>
          <a:prstGeom prst="rect">
            <a:avLst/>
          </a:prstGeom>
        </p:spPr>
      </p:pic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C804CAC-6109-47DC-BF9B-6C26568C72F0}"/>
              </a:ext>
            </a:extLst>
          </p:cNvPr>
          <p:cNvCxnSpPr>
            <a:cxnSpLocks/>
          </p:cNvCxnSpPr>
          <p:nvPr/>
        </p:nvCxnSpPr>
        <p:spPr>
          <a:xfrm>
            <a:off x="-1121089" y="6162675"/>
            <a:ext cx="1" cy="318374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11667B06-528D-450B-B054-CD570D304754}"/>
              </a:ext>
            </a:extLst>
          </p:cNvPr>
          <p:cNvCxnSpPr>
            <a:cxnSpLocks/>
          </p:cNvCxnSpPr>
          <p:nvPr/>
        </p:nvCxnSpPr>
        <p:spPr>
          <a:xfrm flipH="1" flipV="1">
            <a:off x="-1709737" y="1941012"/>
            <a:ext cx="166686" cy="133152"/>
          </a:xfrm>
          <a:prstGeom prst="straightConnector1">
            <a:avLst/>
          </a:prstGeom>
          <a:ln>
            <a:solidFill>
              <a:srgbClr val="515F6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0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2880">
          <p15:clr>
            <a:srgbClr val="F26B43"/>
          </p15:clr>
        </p15:guide>
        <p15:guide id="3" pos="415">
          <p15:clr>
            <a:srgbClr val="F26B43"/>
          </p15:clr>
        </p15:guide>
        <p15:guide id="4" pos="5239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orient="horz" pos="10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0" y="2117558"/>
            <a:ext cx="7308038" cy="1554442"/>
          </a:xfrm>
        </p:spPr>
        <p:txBody>
          <a:bodyPr/>
          <a:lstStyle/>
          <a:p>
            <a:r>
              <a:rPr lang="nl-NL" sz="4800" dirty="0"/>
              <a:t>Toekomstbehendig Opleiden in de Techniek</a:t>
            </a:r>
            <a:endParaRPr lang="en-US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Werkconferentie</a:t>
            </a:r>
            <a:endParaRPr lang="en-US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715C5FC-38E9-F51A-B171-B0929E6BCC70}"/>
              </a:ext>
            </a:extLst>
          </p:cNvPr>
          <p:cNvSpPr txBox="1">
            <a:spLocks/>
          </p:cNvSpPr>
          <p:nvPr/>
        </p:nvSpPr>
        <p:spPr>
          <a:xfrm>
            <a:off x="478800" y="4139905"/>
            <a:ext cx="6840000" cy="792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2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Karin Louwers </a:t>
            </a:r>
            <a:r>
              <a:rPr lang="en-US" sz="2000" dirty="0"/>
              <a:t>&amp; Johan Damveld</a:t>
            </a:r>
          </a:p>
          <a:p>
            <a:r>
              <a:rPr lang="en-US" sz="2000" dirty="0"/>
              <a:t>16 </a:t>
            </a:r>
            <a:r>
              <a:rPr lang="en-US" sz="2000" dirty="0" err="1"/>
              <a:t>oktober</a:t>
            </a:r>
            <a:r>
              <a:rPr lang="en-US" sz="20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0027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6FF7D-48FA-3263-3A67-DDBDD2D1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99" y="2886635"/>
            <a:ext cx="10940283" cy="18706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dirty="0"/>
              <a:t>Wat kunnen onderwijsinstellingen (nog) beter doen?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600" dirty="0"/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7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Toekomstbehendig Opleiden in de Techniek</a:t>
            </a:r>
            <a:endParaRPr lang="nl-NL" dirty="0"/>
          </a:p>
        </p:txBody>
      </p:sp>
      <p:pic>
        <p:nvPicPr>
          <p:cNvPr id="6" name="Afbeelding 5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DFCE6768-F9CA-1F54-7B10-B0E64C8B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011"/>
            <a:ext cx="7759337" cy="40736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103F7A-4113-6137-ABCF-8B1E7B1A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516" y="0"/>
            <a:ext cx="377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Projectvoorbeelden</a:t>
            </a:r>
          </a:p>
        </p:txBody>
      </p:sp>
      <p:pic>
        <p:nvPicPr>
          <p:cNvPr id="6" name="Afbeelding 5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DFCE6768-F9CA-1F54-7B10-B0E64C8B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011"/>
            <a:ext cx="7759337" cy="40736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103F7A-4113-6137-ABCF-8B1E7B1A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516" y="0"/>
            <a:ext cx="377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Projectvoorbeelden – Smart Tiny Lab</a:t>
            </a:r>
          </a:p>
        </p:txBody>
      </p:sp>
      <p:pic>
        <p:nvPicPr>
          <p:cNvPr id="6" name="Afbeelding 5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DFCE6768-F9CA-1F54-7B10-B0E64C8B4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/>
          <a:stretch/>
        </p:blipFill>
        <p:spPr>
          <a:xfrm>
            <a:off x="0" y="1883011"/>
            <a:ext cx="6348549" cy="407365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D0529-E287-E8C5-13DA-203CFA89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188" y="1883011"/>
            <a:ext cx="5426764" cy="40736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Een lab waar bouwpartners hun producten in de praktijk kunnen ontwikkelen, testen, valideren en demonstreren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sz="1800" dirty="0"/>
              <a:t>Onder andere: prestatie-monitoring van houten gevelelementen en glas als verwarming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sz="1800" dirty="0"/>
              <a:t>Groot aantal bedrijven betrokken bij ontwikkeling en financiering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67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Projectvoorbeelden</a:t>
            </a:r>
          </a:p>
        </p:txBody>
      </p:sp>
      <p:pic>
        <p:nvPicPr>
          <p:cNvPr id="6" name="Afbeelding 5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DFCE6768-F9CA-1F54-7B10-B0E64C8B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011"/>
            <a:ext cx="7759337" cy="407365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103F7A-4113-6137-ABCF-8B1E7B1AF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516" y="0"/>
            <a:ext cx="377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Projectvoorbeelden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9103F7A-4113-6137-ABCF-8B1E7B1A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516" y="0"/>
            <a:ext cx="3775484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6FF7D-48FA-3263-3A67-DDBDD2D1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99" y="1883011"/>
            <a:ext cx="5615247" cy="44759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Duits-Nederlandse samenwerking om onderwijs te ontwikkelen voor de energietransitie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sz="1800" dirty="0"/>
              <a:t>Onder andere: PV-installaties, warmtenetten en groene waterstof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sz="1800" dirty="0"/>
              <a:t>Sterke samenwerking </a:t>
            </a:r>
            <a:r>
              <a:rPr lang="nl-NL" sz="1800" dirty="0" err="1"/>
              <a:t>practoraten</a:t>
            </a:r>
            <a:r>
              <a:rPr lang="nl-NL" sz="1800" dirty="0"/>
              <a:t> (</a:t>
            </a:r>
            <a:r>
              <a:rPr lang="nl-NL" sz="1800" i="1" dirty="0"/>
              <a:t>ROC van Twente</a:t>
            </a:r>
            <a:r>
              <a:rPr lang="nl-NL" sz="1800" dirty="0"/>
              <a:t>) en lectoraten (</a:t>
            </a:r>
            <a:r>
              <a:rPr lang="nl-NL" sz="1800" i="1" dirty="0"/>
              <a:t>Saxion Hogescholen</a:t>
            </a:r>
            <a:r>
              <a:rPr lang="nl-NL" sz="1800" dirty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sz="1800" dirty="0"/>
              <a:t>Doelgroep zijn installatiebedrijven in de grensregio: meedenken, ontwikkelen en opleiden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6FF7D-48FA-3263-3A67-DDBDD2D1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99" y="2886635"/>
            <a:ext cx="10940283" cy="18706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dirty="0"/>
              <a:t>Discussie aan de hand van een aantal vragen/stellingen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88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6FF7D-48FA-3263-3A67-DDBDD2D1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99" y="2886635"/>
            <a:ext cx="10940283" cy="18706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Van welke organisatie ben je en heb je ervaring met onderzoek?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HBO of MBO niveau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Samenwerking kennisinstelling  	bedrijfsleven</a:t>
            </a:r>
          </a:p>
          <a:p>
            <a:pPr>
              <a:lnSpc>
                <a:spcPct val="150000"/>
              </a:lnSpc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4" name="Pijl: links/rechts 3">
            <a:extLst>
              <a:ext uri="{FF2B5EF4-FFF2-40B4-BE49-F238E27FC236}">
                <a16:creationId xmlns:a16="http://schemas.microsoft.com/office/drawing/2014/main" id="{9FA8766A-931E-CAA2-A115-97FD00B51818}"/>
              </a:ext>
            </a:extLst>
          </p:cNvPr>
          <p:cNvSpPr/>
          <p:nvPr/>
        </p:nvSpPr>
        <p:spPr>
          <a:xfrm>
            <a:off x="4386729" y="4320987"/>
            <a:ext cx="759012" cy="316753"/>
          </a:xfrm>
          <a:prstGeom prst="leftRightArrow">
            <a:avLst>
              <a:gd name="adj1" fmla="val 50000"/>
              <a:gd name="adj2" fmla="val 484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7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6FF7D-48FA-3263-3A67-DDBDD2D1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99" y="2886635"/>
            <a:ext cx="10940283" cy="18706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600" dirty="0"/>
              <a:t>Hoe is onderzoek in jullie organisatie ingebed?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9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900" dirty="0"/>
              <a:t>Wat zijn kritische succesfactoren voor de positionering van onderzoek in de (eigen) onderwijsomgeving?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0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2B54-A2CE-B3B0-EC9C-5C81B2C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96FF7D-48FA-3263-3A67-DDBDD2D1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99" y="2886635"/>
            <a:ext cx="10940283" cy="18706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800" dirty="0"/>
              <a:t>Waar hebben bedrijven behoefte aan op het gebied van samenwerking?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1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/>
              <a:t>Perspectief bedrijven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/>
              <a:t>Perspectief onderwijsinstellingen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2800" dirty="0"/>
          </a:p>
          <a:p>
            <a:pPr marL="0" indent="0">
              <a:lnSpc>
                <a:spcPct val="150000"/>
              </a:lnSpc>
              <a:buNone/>
            </a:pPr>
            <a:endParaRPr lang="nl-NL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51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xion_16-9-UAS">
  <a:themeElements>
    <a:clrScheme name="Saxion">
      <a:dk1>
        <a:sysClr val="windowText" lastClr="000000"/>
      </a:dk1>
      <a:lt1>
        <a:sysClr val="window" lastClr="FFFFFF"/>
      </a:lt1>
      <a:dk2>
        <a:srgbClr val="009C82"/>
      </a:dk2>
      <a:lt2>
        <a:srgbClr val="F2F2F2"/>
      </a:lt2>
      <a:accent1>
        <a:srgbClr val="009C82"/>
      </a:accent1>
      <a:accent2>
        <a:srgbClr val="C6C5BF"/>
      </a:accent2>
      <a:accent3>
        <a:srgbClr val="85CEE4"/>
      </a:accent3>
      <a:accent4>
        <a:srgbClr val="009C82"/>
      </a:accent4>
      <a:accent5>
        <a:srgbClr val="C6C5BF"/>
      </a:accent5>
      <a:accent6>
        <a:srgbClr val="85CEE4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xion_16-9_UAS.pptx" id="{CE544A4D-0D46-454E-AE87-BA91479FAA58}" vid="{E09CE9C3-99AD-4858-BD84-BC23EA0576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C59240AC6584FAC07F1DC9B42616F" ma:contentTypeVersion="5" ma:contentTypeDescription="Een nieuw document maken." ma:contentTypeScope="" ma:versionID="20a247a2fab1760b9f04bafe23dcbd95">
  <xsd:schema xmlns:xsd="http://www.w3.org/2001/XMLSchema" xmlns:xs="http://www.w3.org/2001/XMLSchema" xmlns:p="http://schemas.microsoft.com/office/2006/metadata/properties" xmlns:ns2="892081ae-a162-4254-af15-c79e2fddabf0" targetNamespace="http://schemas.microsoft.com/office/2006/metadata/properties" ma:root="true" ma:fieldsID="88eab56392639b92aed2babb93ad900d" ns2:_="">
    <xsd:import namespace="892081ae-a162-4254-af15-c79e2fdda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081ae-a162-4254-af15-c79e2fdda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09BB5C-0CF6-4B43-A1C1-AF0568510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2081ae-a162-4254-af15-c79e2fdda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DE6336-C191-477B-8941-6D1AEBA21365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19e9353b-672b-48d7-b040-ea841e1a13c0"/>
    <ds:schemaRef ds:uri="http://schemas.openxmlformats.org/package/2006/metadata/core-properties"/>
    <ds:schemaRef ds:uri="http://schemas.microsoft.com/office/infopath/2007/PartnerControls"/>
    <ds:schemaRef ds:uri="e174adb0-b339-4cb1-b5b3-ddeba4b9150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7DAF22-5F5E-4D35-A5D5-EDB2DF3583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Saxion_16-9_UAS</Template>
  <TotalTime>0</TotalTime>
  <Words>191</Words>
  <Application>Microsoft Office PowerPoint</Application>
  <PresentationFormat>Breedbeeld</PresentationFormat>
  <Paragraphs>44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Saxion_16-9-UAS</vt:lpstr>
      <vt:lpstr>Toekomstbehendig Opleiden in de Techniek</vt:lpstr>
      <vt:lpstr>Projectvoorbeelden</vt:lpstr>
      <vt:lpstr>Projectvoorbeelden – Smart Tiny Lab</vt:lpstr>
      <vt:lpstr>Projectvoorbeelden</vt:lpstr>
      <vt:lpstr>Projectvoorbeelden</vt:lpstr>
      <vt:lpstr>Workshop</vt:lpstr>
      <vt:lpstr>Workshop</vt:lpstr>
      <vt:lpstr>Workshop</vt:lpstr>
      <vt:lpstr>Workshop</vt:lpstr>
      <vt:lpstr>Workshop</vt:lpstr>
      <vt:lpstr>Toekomstbehendig Opleiden in de Techniek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Damveld</dc:creator>
  <cp:lastModifiedBy>Johan Damveld</cp:lastModifiedBy>
  <cp:revision>2</cp:revision>
  <dcterms:created xsi:type="dcterms:W3CDTF">2024-09-23T17:47:25Z</dcterms:created>
  <dcterms:modified xsi:type="dcterms:W3CDTF">2024-10-25T05:11:06Z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0x010100720C59240AC6584FAC07F1DC9B42616F</vt:lpwstr>
  </property>
</Properties>
</file>