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29"/>
  </p:notesMasterIdLst>
  <p:sldIdLst>
    <p:sldId id="259" r:id="rId5"/>
    <p:sldId id="337" r:id="rId6"/>
    <p:sldId id="442" r:id="rId7"/>
    <p:sldId id="377" r:id="rId8"/>
    <p:sldId id="433" r:id="rId9"/>
    <p:sldId id="451" r:id="rId10"/>
    <p:sldId id="445" r:id="rId11"/>
    <p:sldId id="264" r:id="rId12"/>
    <p:sldId id="301" r:id="rId13"/>
    <p:sldId id="310" r:id="rId14"/>
    <p:sldId id="309" r:id="rId15"/>
    <p:sldId id="311" r:id="rId16"/>
    <p:sldId id="312" r:id="rId17"/>
    <p:sldId id="313" r:id="rId18"/>
    <p:sldId id="314" r:id="rId19"/>
    <p:sldId id="316" r:id="rId20"/>
    <p:sldId id="327" r:id="rId21"/>
    <p:sldId id="328" r:id="rId22"/>
    <p:sldId id="319" r:id="rId23"/>
    <p:sldId id="324" r:id="rId24"/>
    <p:sldId id="331" r:id="rId25"/>
    <p:sldId id="330" r:id="rId26"/>
    <p:sldId id="329" r:id="rId27"/>
    <p:sldId id="398" r:id="rId28"/>
  </p:sldIdLst>
  <p:sldSz cx="12192000" cy="6858000"/>
  <p:notesSz cx="7010400" cy="9296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0B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64313-9519-4503-8DF4-7DD2D382C62D}" v="27" dt="2024-10-15T12:56:40.25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66913" autoAdjust="0"/>
  </p:normalViewPr>
  <p:slideViewPr>
    <p:cSldViewPr snapToGrid="0">
      <p:cViewPr varScale="1">
        <p:scale>
          <a:sx n="104" d="100"/>
          <a:sy n="104" d="100"/>
        </p:scale>
        <p:origin x="1914"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319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kbanijmegen.sharepoint.com/sites/KBA/KBA%20%20Projecten/Projecten%20U-Z/WT-HBO%20K2023070/Werkmap/Rapportage/tabellen%20rapportage%2020240313.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kbanijmegen.sharepoint.com/sites/KBA/KBA%20%20Projecten/Projecten%20U-Z/WT-HBO%20K2023070/Werkmap/Rapportage/tabellen%20rapportage%202024031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imoVerhaegh\AppData\Roaming\Microsoft\Excel\tabellen%2520rapportage%252020240228%20(version%201).xlsb"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banijmegen.sharepoint.com/sites/KBA/KBA%20%20Projecten/Projecten%20U-Z/WT-HBO%20K2023070/Werkmap/Rapportage/tabellen%20rapportage%202024022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banijmegen.sharepoint.com/sites/KBA/KBA%20%20Projecten/Projecten%20U-Z/WT-HBO%20K2023070/Werkmap/Rapportage/tabellen%20rapportage%202024022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banijmegen.sharepoint.com/sites/KBA/KBA%20%20Projecten/Projecten%20U-Z/WT-HBO%20K2023070/Werkmap/Rapportage/tabellen%20rapportage%2020240313.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373295443332746E-2"/>
          <c:y val="0.13886309415642334"/>
          <c:w val="0.82372959958952496"/>
          <c:h val="0.77025746014227581"/>
        </c:manualLayout>
      </c:layout>
      <c:areaChart>
        <c:grouping val="stacked"/>
        <c:varyColors val="0"/>
        <c:ser>
          <c:idx val="0"/>
          <c:order val="0"/>
          <c:tx>
            <c:strRef>
              <c:f>Blad1!$B$46</c:f>
              <c:strCache>
                <c:ptCount val="1"/>
                <c:pt idx="0">
                  <c:v>ad</c:v>
                </c:pt>
              </c:strCache>
            </c:strRef>
          </c:tx>
          <c:spPr>
            <a:solidFill>
              <a:srgbClr val="6CACE4"/>
            </a:solidFill>
            <a:ln>
              <a:noFill/>
            </a:ln>
            <a:effectLst/>
          </c:spPr>
          <c:cat>
            <c:numRef>
              <c:f>Blad1!$A$47:$A$64</c:f>
              <c:numCache>
                <c:formatCode>0</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Blad1!$B$47:$B$64</c:f>
              <c:numCache>
                <c:formatCode>#,##0</c:formatCode>
                <c:ptCount val="18"/>
                <c:pt idx="0">
                  <c:v>1010</c:v>
                </c:pt>
                <c:pt idx="1">
                  <c:v>1069</c:v>
                </c:pt>
                <c:pt idx="2">
                  <c:v>1148</c:v>
                </c:pt>
                <c:pt idx="3">
                  <c:v>1179</c:v>
                </c:pt>
                <c:pt idx="4">
                  <c:v>1155</c:v>
                </c:pt>
                <c:pt idx="5">
                  <c:v>1176</c:v>
                </c:pt>
                <c:pt idx="6">
                  <c:v>1178</c:v>
                </c:pt>
                <c:pt idx="7">
                  <c:v>1120</c:v>
                </c:pt>
                <c:pt idx="8">
                  <c:v>1122</c:v>
                </c:pt>
                <c:pt idx="9">
                  <c:v>1093</c:v>
                </c:pt>
                <c:pt idx="10">
                  <c:v>1093</c:v>
                </c:pt>
                <c:pt idx="11">
                  <c:v>1169</c:v>
                </c:pt>
                <c:pt idx="12">
                  <c:v>1210</c:v>
                </c:pt>
                <c:pt idx="13">
                  <c:v>1266</c:v>
                </c:pt>
                <c:pt idx="14">
                  <c:v>1288</c:v>
                </c:pt>
                <c:pt idx="15">
                  <c:v>1306</c:v>
                </c:pt>
                <c:pt idx="16">
                  <c:v>1312</c:v>
                </c:pt>
                <c:pt idx="17">
                  <c:v>1341</c:v>
                </c:pt>
              </c:numCache>
            </c:numRef>
          </c:val>
          <c:extLst>
            <c:ext xmlns:c16="http://schemas.microsoft.com/office/drawing/2014/chart" uri="{C3380CC4-5D6E-409C-BE32-E72D297353CC}">
              <c16:uniqueId val="{00000000-8B7F-4D43-B865-93FC36D59CF6}"/>
            </c:ext>
          </c:extLst>
        </c:ser>
        <c:ser>
          <c:idx val="1"/>
          <c:order val="1"/>
          <c:tx>
            <c:strRef>
              <c:f>Blad1!$C$46</c:f>
              <c:strCache>
                <c:ptCount val="1"/>
                <c:pt idx="0">
                  <c:v>bachelor hbo</c:v>
                </c:pt>
              </c:strCache>
            </c:strRef>
          </c:tx>
          <c:spPr>
            <a:solidFill>
              <a:srgbClr val="B3E492"/>
            </a:solidFill>
            <a:ln>
              <a:noFill/>
            </a:ln>
            <a:effectLst/>
          </c:spPr>
          <c:cat>
            <c:numRef>
              <c:f>Blad1!$A$47:$A$64</c:f>
              <c:numCache>
                <c:formatCode>0</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Blad1!$C$47:$C$64</c:f>
              <c:numCache>
                <c:formatCode>#,##0</c:formatCode>
                <c:ptCount val="18"/>
                <c:pt idx="0">
                  <c:v>10118</c:v>
                </c:pt>
                <c:pt idx="1">
                  <c:v>10846</c:v>
                </c:pt>
                <c:pt idx="2">
                  <c:v>11388</c:v>
                </c:pt>
                <c:pt idx="3">
                  <c:v>11716</c:v>
                </c:pt>
                <c:pt idx="4">
                  <c:v>11633</c:v>
                </c:pt>
                <c:pt idx="5">
                  <c:v>11591</c:v>
                </c:pt>
                <c:pt idx="6">
                  <c:v>11832</c:v>
                </c:pt>
                <c:pt idx="7">
                  <c:v>11653</c:v>
                </c:pt>
                <c:pt idx="8">
                  <c:v>11526</c:v>
                </c:pt>
                <c:pt idx="9">
                  <c:v>11266</c:v>
                </c:pt>
                <c:pt idx="10">
                  <c:v>11381</c:v>
                </c:pt>
                <c:pt idx="11">
                  <c:v>11802</c:v>
                </c:pt>
                <c:pt idx="12">
                  <c:v>12278</c:v>
                </c:pt>
                <c:pt idx="13">
                  <c:v>12743</c:v>
                </c:pt>
                <c:pt idx="14">
                  <c:v>13057</c:v>
                </c:pt>
                <c:pt idx="15">
                  <c:v>13553</c:v>
                </c:pt>
                <c:pt idx="16">
                  <c:v>13475</c:v>
                </c:pt>
                <c:pt idx="17">
                  <c:v>13611</c:v>
                </c:pt>
              </c:numCache>
            </c:numRef>
          </c:val>
          <c:extLst>
            <c:ext xmlns:c16="http://schemas.microsoft.com/office/drawing/2014/chart" uri="{C3380CC4-5D6E-409C-BE32-E72D297353CC}">
              <c16:uniqueId val="{00000001-8B7F-4D43-B865-93FC36D59CF6}"/>
            </c:ext>
          </c:extLst>
        </c:ser>
        <c:ser>
          <c:idx val="2"/>
          <c:order val="2"/>
          <c:tx>
            <c:strRef>
              <c:f>Blad1!$D$46</c:f>
              <c:strCache>
                <c:ptCount val="1"/>
                <c:pt idx="0">
                  <c:v>hbo master</c:v>
                </c:pt>
              </c:strCache>
            </c:strRef>
          </c:tx>
          <c:spPr>
            <a:solidFill>
              <a:srgbClr val="A6A6A6"/>
            </a:solidFill>
            <a:ln>
              <a:noFill/>
            </a:ln>
            <a:effectLst/>
          </c:spPr>
          <c:cat>
            <c:numRef>
              <c:f>Blad1!$A$47:$A$64</c:f>
              <c:numCache>
                <c:formatCode>0</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Blad1!$D$47:$D$64</c:f>
              <c:numCache>
                <c:formatCode>#,##0</c:formatCode>
                <c:ptCount val="18"/>
                <c:pt idx="0">
                  <c:v>558</c:v>
                </c:pt>
                <c:pt idx="1">
                  <c:v>547</c:v>
                </c:pt>
                <c:pt idx="2">
                  <c:v>609</c:v>
                </c:pt>
                <c:pt idx="3">
                  <c:v>613</c:v>
                </c:pt>
                <c:pt idx="4">
                  <c:v>631</c:v>
                </c:pt>
                <c:pt idx="5">
                  <c:v>615</c:v>
                </c:pt>
                <c:pt idx="6">
                  <c:v>637</c:v>
                </c:pt>
                <c:pt idx="7">
                  <c:v>618</c:v>
                </c:pt>
                <c:pt idx="8">
                  <c:v>599</c:v>
                </c:pt>
                <c:pt idx="9">
                  <c:v>585</c:v>
                </c:pt>
                <c:pt idx="10">
                  <c:v>576</c:v>
                </c:pt>
                <c:pt idx="11">
                  <c:v>595</c:v>
                </c:pt>
                <c:pt idx="12">
                  <c:v>617</c:v>
                </c:pt>
                <c:pt idx="13">
                  <c:v>618</c:v>
                </c:pt>
                <c:pt idx="14">
                  <c:v>644</c:v>
                </c:pt>
                <c:pt idx="15">
                  <c:v>651</c:v>
                </c:pt>
                <c:pt idx="16">
                  <c:v>640</c:v>
                </c:pt>
                <c:pt idx="17">
                  <c:v>639</c:v>
                </c:pt>
              </c:numCache>
            </c:numRef>
          </c:val>
          <c:extLst>
            <c:ext xmlns:c16="http://schemas.microsoft.com/office/drawing/2014/chart" uri="{C3380CC4-5D6E-409C-BE32-E72D297353CC}">
              <c16:uniqueId val="{00000002-8B7F-4D43-B865-93FC36D59CF6}"/>
            </c:ext>
          </c:extLst>
        </c:ser>
        <c:dLbls>
          <c:showLegendKey val="0"/>
          <c:showVal val="0"/>
          <c:showCatName val="0"/>
          <c:showSerName val="0"/>
          <c:showPercent val="0"/>
          <c:showBubbleSize val="0"/>
        </c:dLbls>
        <c:axId val="493198712"/>
        <c:axId val="493197632"/>
      </c:areaChart>
      <c:lineChart>
        <c:grouping val="standard"/>
        <c:varyColors val="0"/>
        <c:dLbls>
          <c:showLegendKey val="0"/>
          <c:showVal val="0"/>
          <c:showCatName val="0"/>
          <c:showSerName val="0"/>
          <c:showPercent val="0"/>
          <c:showBubbleSize val="0"/>
        </c:dLbls>
        <c:marker val="1"/>
        <c:smooth val="0"/>
        <c:axId val="493198712"/>
        <c:axId val="493197632"/>
        <c:extLst>
          <c:ext xmlns:c15="http://schemas.microsoft.com/office/drawing/2012/chart" uri="{02D57815-91ED-43cb-92C2-25804820EDAC}">
            <c15:filteredLineSeries>
              <c15:ser>
                <c:idx val="3"/>
                <c:order val="3"/>
                <c:tx>
                  <c:strRef>
                    <c:extLst>
                      <c:ext uri="{02D57815-91ED-43cb-92C2-25804820EDAC}">
                        <c15:formulaRef>
                          <c15:sqref>Blad1!$E$46</c15:sqref>
                        </c15:formulaRef>
                      </c:ext>
                    </c:extLst>
                    <c:strCache>
                      <c:ptCount val="1"/>
                      <c:pt idx="0">
                        <c:v>hbo totaal</c:v>
                      </c:pt>
                    </c:strCache>
                  </c:strRef>
                </c:tx>
                <c:spPr>
                  <a:ln w="28575" cap="rnd">
                    <a:solidFill>
                      <a:schemeClr val="accent4"/>
                    </a:solidFill>
                    <a:round/>
                  </a:ln>
                  <a:effectLst/>
                </c:spPr>
                <c:marker>
                  <c:symbol val="none"/>
                </c:marker>
                <c:cat>
                  <c:numRef>
                    <c:extLst>
                      <c:ext uri="{02D57815-91ED-43cb-92C2-25804820EDAC}">
                        <c15:formulaRef>
                          <c15:sqref>Blad1!$A$47:$A$64</c15:sqref>
                        </c15:formulaRef>
                      </c:ext>
                    </c:extLst>
                    <c:numCache>
                      <c:formatCode>0</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extLst>
                      <c:ext uri="{02D57815-91ED-43cb-92C2-25804820EDAC}">
                        <c15:formulaRef>
                          <c15:sqref>Blad1!$E$47:$E$64</c15:sqref>
                        </c15:formulaRef>
                      </c:ext>
                    </c:extLst>
                    <c:numCache>
                      <c:formatCode>#,##0</c:formatCode>
                      <c:ptCount val="18"/>
                      <c:pt idx="0">
                        <c:v>11686</c:v>
                      </c:pt>
                      <c:pt idx="1">
                        <c:v>12462</c:v>
                      </c:pt>
                      <c:pt idx="2">
                        <c:v>13145</c:v>
                      </c:pt>
                      <c:pt idx="3">
                        <c:v>13508</c:v>
                      </c:pt>
                      <c:pt idx="4">
                        <c:v>13419</c:v>
                      </c:pt>
                      <c:pt idx="5">
                        <c:v>13382</c:v>
                      </c:pt>
                      <c:pt idx="6">
                        <c:v>13647</c:v>
                      </c:pt>
                      <c:pt idx="7">
                        <c:v>13391</c:v>
                      </c:pt>
                      <c:pt idx="8">
                        <c:v>13247</c:v>
                      </c:pt>
                      <c:pt idx="9">
                        <c:v>12944</c:v>
                      </c:pt>
                      <c:pt idx="10">
                        <c:v>13050</c:v>
                      </c:pt>
                      <c:pt idx="11">
                        <c:v>13566</c:v>
                      </c:pt>
                      <c:pt idx="12">
                        <c:v>14105</c:v>
                      </c:pt>
                      <c:pt idx="13">
                        <c:v>14627</c:v>
                      </c:pt>
                      <c:pt idx="14">
                        <c:v>14989</c:v>
                      </c:pt>
                      <c:pt idx="15">
                        <c:v>15510</c:v>
                      </c:pt>
                      <c:pt idx="16">
                        <c:v>15427</c:v>
                      </c:pt>
                      <c:pt idx="17">
                        <c:v>15591</c:v>
                      </c:pt>
                    </c:numCache>
                  </c:numRef>
                </c:val>
                <c:smooth val="0"/>
                <c:extLst>
                  <c:ext xmlns:c16="http://schemas.microsoft.com/office/drawing/2014/chart" uri="{C3380CC4-5D6E-409C-BE32-E72D297353CC}">
                    <c16:uniqueId val="{00000004-8B7F-4D43-B865-93FC36D59CF6}"/>
                  </c:ext>
                </c:extLst>
              </c15:ser>
            </c15:filteredLineSeries>
          </c:ext>
        </c:extLst>
      </c:lineChart>
      <c:lineChart>
        <c:grouping val="standard"/>
        <c:varyColors val="0"/>
        <c:ser>
          <c:idx val="4"/>
          <c:order val="4"/>
          <c:tx>
            <c:strRef>
              <c:f>Blad1!$F$46</c:f>
              <c:strCache>
                <c:ptCount val="1"/>
                <c:pt idx="0">
                  <c:v>WT totaal</c:v>
                </c:pt>
              </c:strCache>
            </c:strRef>
          </c:tx>
          <c:spPr>
            <a:ln w="28575" cap="rnd">
              <a:solidFill>
                <a:srgbClr val="00B050"/>
              </a:solidFill>
              <a:round/>
            </a:ln>
            <a:effectLst/>
          </c:spPr>
          <c:marker>
            <c:symbol val="none"/>
          </c:marker>
          <c:cat>
            <c:numRef>
              <c:f>Blad1!$A$47:$A$64</c:f>
              <c:numCache>
                <c:formatCode>0</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Blad1!$F$47:$F$64</c:f>
              <c:numCache>
                <c:formatCode>#,##0</c:formatCode>
                <c:ptCount val="18"/>
                <c:pt idx="0">
                  <c:v>133992</c:v>
                </c:pt>
                <c:pt idx="1">
                  <c:v>137343</c:v>
                </c:pt>
                <c:pt idx="2">
                  <c:v>140761</c:v>
                </c:pt>
                <c:pt idx="3">
                  <c:v>140687</c:v>
                </c:pt>
                <c:pt idx="4">
                  <c:v>136344</c:v>
                </c:pt>
                <c:pt idx="5">
                  <c:v>134105</c:v>
                </c:pt>
                <c:pt idx="6">
                  <c:v>132696</c:v>
                </c:pt>
                <c:pt idx="7">
                  <c:v>126023</c:v>
                </c:pt>
                <c:pt idx="8">
                  <c:v>122361</c:v>
                </c:pt>
                <c:pt idx="9">
                  <c:v>120556</c:v>
                </c:pt>
                <c:pt idx="10">
                  <c:v>121574</c:v>
                </c:pt>
                <c:pt idx="11">
                  <c:v>126895</c:v>
                </c:pt>
                <c:pt idx="12">
                  <c:v>132326</c:v>
                </c:pt>
                <c:pt idx="13">
                  <c:v>137798</c:v>
                </c:pt>
                <c:pt idx="14">
                  <c:v>141008</c:v>
                </c:pt>
                <c:pt idx="15">
                  <c:v>144889</c:v>
                </c:pt>
                <c:pt idx="16">
                  <c:v>147912</c:v>
                </c:pt>
                <c:pt idx="17">
                  <c:v>151466</c:v>
                </c:pt>
              </c:numCache>
            </c:numRef>
          </c:val>
          <c:smooth val="1"/>
          <c:extLst>
            <c:ext xmlns:c16="http://schemas.microsoft.com/office/drawing/2014/chart" uri="{C3380CC4-5D6E-409C-BE32-E72D297353CC}">
              <c16:uniqueId val="{00000003-8B7F-4D43-B865-93FC36D59CF6}"/>
            </c:ext>
          </c:extLst>
        </c:ser>
        <c:dLbls>
          <c:showLegendKey val="0"/>
          <c:showVal val="0"/>
          <c:showCatName val="0"/>
          <c:showSerName val="0"/>
          <c:showPercent val="0"/>
          <c:showBubbleSize val="0"/>
        </c:dLbls>
        <c:marker val="1"/>
        <c:smooth val="0"/>
        <c:axId val="691125088"/>
        <c:axId val="493196552"/>
      </c:lineChart>
      <c:catAx>
        <c:axId val="493198712"/>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493197632"/>
        <c:crosses val="autoZero"/>
        <c:auto val="1"/>
        <c:lblAlgn val="ctr"/>
        <c:lblOffset val="100"/>
        <c:noMultiLvlLbl val="0"/>
      </c:catAx>
      <c:valAx>
        <c:axId val="493197632"/>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493198712"/>
        <c:crosses val="autoZero"/>
        <c:crossBetween val="midCat"/>
      </c:valAx>
      <c:valAx>
        <c:axId val="49319655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691125088"/>
        <c:crosses val="max"/>
        <c:crossBetween val="between"/>
      </c:valAx>
      <c:catAx>
        <c:axId val="691125088"/>
        <c:scaling>
          <c:orientation val="minMax"/>
        </c:scaling>
        <c:delete val="1"/>
        <c:axPos val="b"/>
        <c:numFmt formatCode="0" sourceLinked="1"/>
        <c:majorTickMark val="out"/>
        <c:minorTickMark val="none"/>
        <c:tickLblPos val="nextTo"/>
        <c:crossAx val="4931965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02310795087489E-2"/>
          <c:y val="4.0381791483113071E-2"/>
          <c:w val="0.8899164763630576"/>
          <c:h val="0.7060997606576711"/>
        </c:manualLayout>
      </c:layout>
      <c:barChart>
        <c:barDir val="col"/>
        <c:grouping val="stacked"/>
        <c:varyColors val="0"/>
        <c:ser>
          <c:idx val="0"/>
          <c:order val="0"/>
          <c:tx>
            <c:strRef>
              <c:f>'hbo naar bedrijfsgrootte'!$B$15</c:f>
              <c:strCache>
                <c:ptCount val="1"/>
                <c:pt idx="0">
                  <c:v>overige werknemers</c:v>
                </c:pt>
              </c:strCache>
            </c:strRef>
          </c:tx>
          <c:spPr>
            <a:solidFill>
              <a:srgbClr val="6CACE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'hbo naar bedrijfsgrootte'!$A$16:$A$20</c:f>
              <c:strCache>
                <c:ptCount val="5"/>
                <c:pt idx="0">
                  <c:v>1 t/m 5 werknemers</c:v>
                </c:pt>
                <c:pt idx="1">
                  <c:v>6 t/m 15 werknemers</c:v>
                </c:pt>
                <c:pt idx="2">
                  <c:v>16 t/m 50 werknemers</c:v>
                </c:pt>
                <c:pt idx="3">
                  <c:v>51 t/m 100 werknemers</c:v>
                </c:pt>
                <c:pt idx="4">
                  <c:v>&gt; 100 werknemers</c:v>
                </c:pt>
              </c:strCache>
            </c:strRef>
          </c:cat>
          <c:val>
            <c:numRef>
              <c:f>'hbo naar bedrijfsgrootte'!$B$16:$B$20</c:f>
              <c:numCache>
                <c:formatCode>#,##0</c:formatCode>
                <c:ptCount val="5"/>
                <c:pt idx="0">
                  <c:v>10898</c:v>
                </c:pt>
                <c:pt idx="1">
                  <c:v>20628</c:v>
                </c:pt>
                <c:pt idx="2">
                  <c:v>36501</c:v>
                </c:pt>
                <c:pt idx="3">
                  <c:v>22317</c:v>
                </c:pt>
                <c:pt idx="4">
                  <c:v>34701</c:v>
                </c:pt>
              </c:numCache>
            </c:numRef>
          </c:val>
          <c:extLst>
            <c:ext xmlns:c16="http://schemas.microsoft.com/office/drawing/2014/chart" uri="{C3380CC4-5D6E-409C-BE32-E72D297353CC}">
              <c16:uniqueId val="{00000000-7297-4764-8C24-A5554437F0B7}"/>
            </c:ext>
          </c:extLst>
        </c:ser>
        <c:ser>
          <c:idx val="1"/>
          <c:order val="1"/>
          <c:tx>
            <c:strRef>
              <c:f>'hbo naar bedrijfsgrootte'!$C$15</c:f>
              <c:strCache>
                <c:ptCount val="1"/>
                <c:pt idx="0">
                  <c:v>hbo'ers</c:v>
                </c:pt>
              </c:strCache>
            </c:strRef>
          </c:tx>
          <c:spPr>
            <a:solidFill>
              <a:srgbClr val="B3E492"/>
            </a:solidFill>
            <a:ln>
              <a:noFill/>
            </a:ln>
            <a:effectLst/>
          </c:spPr>
          <c:invertIfNegative val="0"/>
          <c:dLbls>
            <c:dLbl>
              <c:idx val="0"/>
              <c:layout>
                <c:manualLayout>
                  <c:x val="2.3903722581300672E-3"/>
                  <c:y val="-3.8139284206844482E-2"/>
                </c:manualLayout>
              </c:layout>
              <c:tx>
                <c:rich>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fld id="{19103DA8-157F-4D3E-B34F-70665D6A5E85}" type="VALUE">
                      <a:rPr lang="en-US" sz="1500"/>
                      <a:pPr>
                        <a:defRPr sz="1500"/>
                      </a:pPr>
                      <a:t>[WAARDE]</a:t>
                    </a:fld>
                    <a:r>
                      <a:rPr lang="en-US" sz="1500"/>
                      <a:t> (6%)</a:t>
                    </a:r>
                  </a:p>
                </c:rich>
              </c:tx>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97-4764-8C24-A5554437F0B7}"/>
                </c:ext>
              </c:extLst>
            </c:dLbl>
            <c:dLbl>
              <c:idx val="1"/>
              <c:layout>
                <c:manualLayout>
                  <c:x val="2.7778088947465565E-3"/>
                  <c:y val="-3.9179568802140401E-2"/>
                </c:manualLayout>
              </c:layout>
              <c:tx>
                <c:rich>
                  <a:bodyPr/>
                  <a:lstStyle/>
                  <a:p>
                    <a:fld id="{587E0BF8-479F-453C-BF63-D934E3B0DE1C}" type="VALUE">
                      <a:rPr lang="en-US" sz="1500" smtClean="0"/>
                      <a:pPr/>
                      <a:t>[WAARDE]</a:t>
                    </a:fld>
                    <a:r>
                      <a:rPr lang="en-US" sz="1500" dirty="0"/>
                      <a:t> (6%)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297-4764-8C24-A5554437F0B7}"/>
                </c:ext>
              </c:extLst>
            </c:dLbl>
            <c:dLbl>
              <c:idx val="2"/>
              <c:layout>
                <c:manualLayout>
                  <c:x val="4.4574878902209071E-4"/>
                  <c:y val="1.5938811613306046E-3"/>
                </c:manualLayout>
              </c:layout>
              <c:tx>
                <c:rich>
                  <a:bodyPr/>
                  <a:lstStyle/>
                  <a:p>
                    <a:fld id="{BA75D7B4-0A1D-4455-9B67-3DECE3C4EA83}" type="VALUE">
                      <a:rPr lang="en-US" sz="1500" smtClean="0"/>
                      <a:pPr/>
                      <a:t>[WAARDE]</a:t>
                    </a:fld>
                    <a:r>
                      <a:rPr lang="en-US" sz="1500" dirty="0"/>
                      <a:t> (9%)</a:t>
                    </a:r>
                  </a:p>
                </c:rich>
              </c:tx>
              <c:showLegendKey val="0"/>
              <c:showVal val="1"/>
              <c:showCatName val="0"/>
              <c:showSerName val="0"/>
              <c:showPercent val="0"/>
              <c:showBubbleSize val="0"/>
              <c:extLst>
                <c:ext xmlns:c15="http://schemas.microsoft.com/office/drawing/2012/chart" uri="{CE6537A1-D6FC-4f65-9D91-7224C49458BB}">
                  <c15:layout>
                    <c:manualLayout>
                      <c:w val="0.1708611111111111"/>
                      <c:h val="9.166666666666666E-2"/>
                    </c:manualLayout>
                  </c15:layout>
                  <c15:dlblFieldTable/>
                  <c15:showDataLabelsRange val="0"/>
                </c:ext>
                <c:ext xmlns:c16="http://schemas.microsoft.com/office/drawing/2014/chart" uri="{C3380CC4-5D6E-409C-BE32-E72D297353CC}">
                  <c16:uniqueId val="{00000003-7297-4764-8C24-A5554437F0B7}"/>
                </c:ext>
              </c:extLst>
            </c:dLbl>
            <c:dLbl>
              <c:idx val="3"/>
              <c:layout>
                <c:manualLayout>
                  <c:x val="4.7694354387735113E-3"/>
                  <c:y val="-1.8353914461132887E-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DC92AD2A-7AE9-4462-9478-80B0EF1BD8E2}" type="VALUE">
                      <a:rPr lang="en-US" sz="1500"/>
                      <a:pPr>
                        <a:defRPr sz="1600"/>
                      </a:pPr>
                      <a:t>[WAARDE]</a:t>
                    </a:fld>
                    <a:r>
                      <a:rPr lang="en-US" sz="1500" baseline="0" dirty="0"/>
                      <a:t> </a:t>
                    </a:r>
                    <a:r>
                      <a:rPr lang="en-US" sz="1500" dirty="0"/>
                      <a:t>(11%)</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manualLayout>
                      <c:w val="0.17377777777777775"/>
                      <c:h val="0.10424832633806234"/>
                    </c:manualLayout>
                  </c15:layout>
                  <c15:dlblFieldTable/>
                  <c15:showDataLabelsRange val="0"/>
                </c:ext>
                <c:ext xmlns:c16="http://schemas.microsoft.com/office/drawing/2014/chart" uri="{C3380CC4-5D6E-409C-BE32-E72D297353CC}">
                  <c16:uniqueId val="{00000004-7297-4764-8C24-A5554437F0B7}"/>
                </c:ext>
              </c:extLst>
            </c:dLbl>
            <c:dLbl>
              <c:idx val="4"/>
              <c:tx>
                <c:rich>
                  <a:bodyPr/>
                  <a:lstStyle/>
                  <a:p>
                    <a:fld id="{79016FF0-6E08-40CD-BA65-0133E9B46F73}" type="VALUE">
                      <a:rPr lang="en-US" sz="1500" smtClean="0"/>
                      <a:pPr/>
                      <a:t>[WAARDE]</a:t>
                    </a:fld>
                    <a:r>
                      <a:rPr lang="en-US" sz="1500" baseline="0" dirty="0"/>
                      <a:t> </a:t>
                    </a:r>
                    <a:r>
                      <a:rPr lang="en-US" sz="1500" dirty="0"/>
                      <a:t>(14%)</a:t>
                    </a:r>
                  </a:p>
                </c:rich>
              </c:tx>
              <c:showLegendKey val="0"/>
              <c:showVal val="1"/>
              <c:showCatName val="0"/>
              <c:showSerName val="0"/>
              <c:showPercent val="0"/>
              <c:showBubbleSize val="0"/>
              <c:extLst>
                <c:ext xmlns:c15="http://schemas.microsoft.com/office/drawing/2012/chart" uri="{CE6537A1-D6FC-4f65-9D91-7224C49458BB}">
                  <c15:layout>
                    <c:manualLayout>
                      <c:w val="0.1350979111534393"/>
                      <c:h val="0.10576766234661636"/>
                    </c:manualLayout>
                  </c15:layout>
                  <c15:dlblFieldTable/>
                  <c15:showDataLabelsRange val="0"/>
                </c:ext>
                <c:ext xmlns:c16="http://schemas.microsoft.com/office/drawing/2014/chart" uri="{C3380CC4-5D6E-409C-BE32-E72D297353CC}">
                  <c16:uniqueId val="{00000005-7297-4764-8C24-A5554437F0B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'hbo naar bedrijfsgrootte'!$A$16:$A$20</c:f>
              <c:strCache>
                <c:ptCount val="5"/>
                <c:pt idx="0">
                  <c:v>1 t/m 5 werknemers</c:v>
                </c:pt>
                <c:pt idx="1">
                  <c:v>6 t/m 15 werknemers</c:v>
                </c:pt>
                <c:pt idx="2">
                  <c:v>16 t/m 50 werknemers</c:v>
                </c:pt>
                <c:pt idx="3">
                  <c:v>51 t/m 100 werknemers</c:v>
                </c:pt>
                <c:pt idx="4">
                  <c:v>&gt; 100 werknemers</c:v>
                </c:pt>
              </c:strCache>
            </c:strRef>
          </c:cat>
          <c:val>
            <c:numRef>
              <c:f>'hbo naar bedrijfsgrootte'!$C$16:$C$20</c:f>
              <c:numCache>
                <c:formatCode>#,##0</c:formatCode>
                <c:ptCount val="5"/>
                <c:pt idx="0">
                  <c:v>662</c:v>
                </c:pt>
                <c:pt idx="1">
                  <c:v>1422</c:v>
                </c:pt>
                <c:pt idx="2">
                  <c:v>3640</c:v>
                </c:pt>
                <c:pt idx="3">
                  <c:v>2755</c:v>
                </c:pt>
                <c:pt idx="4">
                  <c:v>5728</c:v>
                </c:pt>
              </c:numCache>
            </c:numRef>
          </c:val>
          <c:extLst>
            <c:ext xmlns:c16="http://schemas.microsoft.com/office/drawing/2014/chart" uri="{C3380CC4-5D6E-409C-BE32-E72D297353CC}">
              <c16:uniqueId val="{00000006-7297-4764-8C24-A5554437F0B7}"/>
            </c:ext>
          </c:extLst>
        </c:ser>
        <c:dLbls>
          <c:showLegendKey val="0"/>
          <c:showVal val="0"/>
          <c:showCatName val="0"/>
          <c:showSerName val="0"/>
          <c:showPercent val="0"/>
          <c:showBubbleSize val="0"/>
        </c:dLbls>
        <c:gapWidth val="50"/>
        <c:overlap val="100"/>
        <c:axId val="814733952"/>
        <c:axId val="814736832"/>
      </c:barChart>
      <c:catAx>
        <c:axId val="8147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814736832"/>
        <c:crosses val="autoZero"/>
        <c:auto val="1"/>
        <c:lblAlgn val="ctr"/>
        <c:lblOffset val="100"/>
        <c:noMultiLvlLbl val="0"/>
      </c:catAx>
      <c:valAx>
        <c:axId val="814736832"/>
        <c:scaling>
          <c:orientation val="minMax"/>
          <c:max val="45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814733952"/>
        <c:crosses val="autoZero"/>
        <c:crossBetween val="between"/>
        <c:majorUnit val="5000"/>
      </c:valAx>
      <c:spPr>
        <a:noFill/>
        <a:ln>
          <a:noFill/>
        </a:ln>
        <a:effectLst/>
      </c:spPr>
    </c:plotArea>
    <c:legend>
      <c:legendPos val="b"/>
      <c:layout>
        <c:manualLayout>
          <c:xMode val="edge"/>
          <c:yMode val="edge"/>
          <c:x val="0.23409961580320177"/>
          <c:y val="0.93805020103620651"/>
          <c:w val="0.5546664935401644"/>
          <c:h val="6.194977279822400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6236393769495442"/>
          <c:y val="2.0487347993806532E-3"/>
          <c:w val="0.7138298857351254"/>
          <c:h val="0.93238771432407463"/>
        </c:manualLayout>
      </c:layout>
      <c:bar3DChart>
        <c:barDir val="bar"/>
        <c:grouping val="clustered"/>
        <c:varyColors val="0"/>
        <c:ser>
          <c:idx val="0"/>
          <c:order val="0"/>
          <c:tx>
            <c:strRef>
              <c:f>'hbo func (3)'!$B$35</c:f>
              <c:strCache>
                <c:ptCount val="1"/>
                <c:pt idx="0">
                  <c:v>hbo lvs 2022</c:v>
                </c:pt>
              </c:strCache>
            </c:strRef>
          </c:tx>
          <c:spPr>
            <a:solidFill>
              <a:srgbClr val="6CACE4"/>
            </a:solidFill>
            <a:ln>
              <a:noFill/>
            </a:ln>
            <a:effectLst/>
            <a:sp3d/>
          </c:spPr>
          <c:invertIfNegative val="0"/>
          <c:dLbls>
            <c:dLbl>
              <c:idx val="0"/>
              <c:tx>
                <c:rich>
                  <a:bodyPr/>
                  <a:lstStyle/>
                  <a:p>
                    <a:fld id="{84031E07-D3CF-4353-8850-5C3695019435}" type="VALUE">
                      <a:rPr lang="en-US"/>
                      <a:pPr/>
                      <a:t>[WAARDE]</a:t>
                    </a:fld>
                    <a:r>
                      <a:rPr lang="en-US"/>
                      <a:t> (1%)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79-410E-BA23-7763CB19CEA6}"/>
                </c:ext>
              </c:extLst>
            </c:dLbl>
            <c:dLbl>
              <c:idx val="1"/>
              <c:tx>
                <c:rich>
                  <a:bodyPr/>
                  <a:lstStyle/>
                  <a:p>
                    <a:fld id="{AAD26D95-C1AB-4167-B2FA-885B33DF6E0A}" type="VALUE">
                      <a:rPr lang="en-US"/>
                      <a:pPr/>
                      <a:t>[WAARDE]</a:t>
                    </a:fld>
                    <a:r>
                      <a:rPr lang="en-US"/>
                      <a:t> (2%)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79-410E-BA23-7763CB19CEA6}"/>
                </c:ext>
              </c:extLst>
            </c:dLbl>
            <c:dLbl>
              <c:idx val="2"/>
              <c:tx>
                <c:rich>
                  <a:bodyPr/>
                  <a:lstStyle/>
                  <a:p>
                    <a:fld id="{294B0C08-FEFF-442A-A8A6-1C2B5A0ED250}" type="VALUE">
                      <a:rPr lang="en-US"/>
                      <a:pPr/>
                      <a:t>[WAARDE]</a:t>
                    </a:fld>
                    <a:r>
                      <a:rPr lang="en-US"/>
                      <a:t> (2%)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79-410E-BA23-7763CB19CEA6}"/>
                </c:ext>
              </c:extLst>
            </c:dLbl>
            <c:dLbl>
              <c:idx val="3"/>
              <c:tx>
                <c:rich>
                  <a:bodyPr/>
                  <a:lstStyle/>
                  <a:p>
                    <a:fld id="{89AA1260-5B72-4880-B63D-8B5E259E0FE7}" type="VALUE">
                      <a:rPr lang="en-US"/>
                      <a:pPr/>
                      <a:t>[WAARDE]</a:t>
                    </a:fld>
                    <a:r>
                      <a:rPr lang="en-US"/>
                      <a:t> (3%)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79-410E-BA23-7763CB19CEA6}"/>
                </c:ext>
              </c:extLst>
            </c:dLbl>
            <c:dLbl>
              <c:idx val="4"/>
              <c:tx>
                <c:rich>
                  <a:bodyPr/>
                  <a:lstStyle/>
                  <a:p>
                    <a:fld id="{F9660942-65EC-4B48-B4CF-399FC6961B86}" type="VALUE">
                      <a:rPr lang="en-US"/>
                      <a:pPr/>
                      <a:t>[WAARDE]</a:t>
                    </a:fld>
                    <a:r>
                      <a:rPr lang="en-US"/>
                      <a:t> (5%)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979-410E-BA23-7763CB19CEA6}"/>
                </c:ext>
              </c:extLst>
            </c:dLbl>
            <c:dLbl>
              <c:idx val="5"/>
              <c:tx>
                <c:rich>
                  <a:bodyPr/>
                  <a:lstStyle/>
                  <a:p>
                    <a:fld id="{F0C9C53A-FE7E-43F8-BD83-5D5D3B29600E}" type="VALUE">
                      <a:rPr lang="en-US"/>
                      <a:pPr/>
                      <a:t>[WAARDE]</a:t>
                    </a:fld>
                    <a:r>
                      <a:rPr lang="en-US"/>
                      <a:t> (7%)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979-410E-BA23-7763CB19CEA6}"/>
                </c:ext>
              </c:extLst>
            </c:dLbl>
            <c:dLbl>
              <c:idx val="6"/>
              <c:tx>
                <c:rich>
                  <a:bodyPr/>
                  <a:lstStyle/>
                  <a:p>
                    <a:fld id="{762ACCE3-6C67-41BC-9533-15D4745FA4D8}" type="VALUE">
                      <a:rPr lang="en-US"/>
                      <a:pPr/>
                      <a:t>[WAARDE]</a:t>
                    </a:fld>
                    <a:r>
                      <a:rPr lang="en-US"/>
                      <a:t> (7%)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979-410E-BA23-7763CB19CEA6}"/>
                </c:ext>
              </c:extLst>
            </c:dLbl>
            <c:dLbl>
              <c:idx val="7"/>
              <c:tx>
                <c:rich>
                  <a:bodyPr/>
                  <a:lstStyle/>
                  <a:p>
                    <a:fld id="{46EA6BEC-11CB-46B4-92A1-757F13CBD442}" type="VALUE">
                      <a:rPr lang="en-US"/>
                      <a:pPr/>
                      <a:t>[WAARDE]</a:t>
                    </a:fld>
                    <a:r>
                      <a:rPr lang="en-US"/>
                      <a:t> (11%)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979-410E-BA23-7763CB19CEA6}"/>
                </c:ext>
              </c:extLst>
            </c:dLbl>
            <c:dLbl>
              <c:idx val="8"/>
              <c:tx>
                <c:rich>
                  <a:bodyPr/>
                  <a:lstStyle/>
                  <a:p>
                    <a:fld id="{040EB7BD-1A49-4A1E-B8F0-F7EC2ECAA942}" type="VALUE">
                      <a:rPr lang="en-US"/>
                      <a:pPr/>
                      <a:t>[WAARDE]</a:t>
                    </a:fld>
                    <a:r>
                      <a:rPr lang="en-US"/>
                      <a:t> (11%)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979-410E-BA23-7763CB19CEA6}"/>
                </c:ext>
              </c:extLst>
            </c:dLbl>
            <c:dLbl>
              <c:idx val="9"/>
              <c:layout>
                <c:manualLayout>
                  <c:x val="0"/>
                  <c:y val="-6.858580936675629E-3"/>
                </c:manualLayout>
              </c:layout>
              <c:tx>
                <c:rich>
                  <a:bodyPr/>
                  <a:lstStyle/>
                  <a:p>
                    <a:fld id="{D75CD8A6-C2C5-4B55-895C-E86E73A18335}" type="VALUE">
                      <a:rPr lang="en-US"/>
                      <a:pPr/>
                      <a:t>[WAARDE]</a:t>
                    </a:fld>
                    <a:r>
                      <a:rPr lang="en-US"/>
                      <a:t> (13%)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979-410E-BA23-7763CB19CEA6}"/>
                </c:ext>
              </c:extLst>
            </c:dLbl>
            <c:dLbl>
              <c:idx val="10"/>
              <c:layout>
                <c:manualLayout>
                  <c:x val="4.7118435249588605E-3"/>
                  <c:y val="-3.3970991528438411E-3"/>
                </c:manualLayout>
              </c:layout>
              <c:tx>
                <c:rich>
                  <a:bodyPr/>
                  <a:lstStyle/>
                  <a:p>
                    <a:fld id="{9E5BB9BE-7E78-47A3-A871-25E44690253C}" type="VALUE">
                      <a:rPr lang="en-US"/>
                      <a:pPr/>
                      <a:t>[WAARDE]</a:t>
                    </a:fld>
                    <a:r>
                      <a:rPr lang="en-US"/>
                      <a:t> (15%)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979-410E-BA23-7763CB19CEA6}"/>
                </c:ext>
              </c:extLst>
            </c:dLbl>
            <c:dLbl>
              <c:idx val="11"/>
              <c:layout>
                <c:manualLayout>
                  <c:x val="2.1813127017659378E-3"/>
                  <c:y val="-6.4215709435516072E-3"/>
                </c:manualLayout>
              </c:layout>
              <c:tx>
                <c:rich>
                  <a:bodyPr/>
                  <a:lstStyle/>
                  <a:p>
                    <a:fld id="{B768066B-9AA4-478B-AFE1-6EC4B15DDFCC}" type="VALUE">
                      <a:rPr lang="en-US"/>
                      <a:pPr/>
                      <a:t>[WAARDE]</a:t>
                    </a:fld>
                    <a:r>
                      <a:rPr lang="en-US"/>
                      <a:t> (23%)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979-410E-BA23-7763CB19CEA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'hbo func (3)'!$A$36:$A$47</c:f>
              <c:strCache>
                <c:ptCount val="12"/>
                <c:pt idx="0">
                  <c:v>Overig</c:v>
                </c:pt>
                <c:pt idx="1">
                  <c:v>Overig technisch uitvoerend</c:v>
                </c:pt>
                <c:pt idx="2">
                  <c:v>Personeelsfunctionaris (HR)</c:v>
                </c:pt>
                <c:pt idx="3">
                  <c:v>Adviseur/consultant/controleur</c:v>
                </c:pt>
                <c:pt idx="4">
                  <c:v>Verkoop/commercieel medewerker</c:v>
                </c:pt>
                <c:pt idx="5">
                  <c:v>Zaterdaghulp/vakantiewerker</c:v>
                </c:pt>
                <c:pt idx="6">
                  <c:v>Bedrijfsleiding/directie</c:v>
                </c:pt>
                <c:pt idx="7">
                  <c:v>Werkvoorbereider/calculator</c:v>
                </c:pt>
                <c:pt idx="8">
                  <c:v>Administratief/financieel</c:v>
                </c:pt>
                <c:pt idx="9">
                  <c:v>Afdelingschef/projectleider</c:v>
                </c:pt>
                <c:pt idx="10">
                  <c:v>Engineer/tekenaar</c:v>
                </c:pt>
                <c:pt idx="11">
                  <c:v>Monteur</c:v>
                </c:pt>
              </c:strCache>
            </c:strRef>
          </c:cat>
          <c:val>
            <c:numRef>
              <c:f>'hbo func (3)'!$B$36:$B$47</c:f>
              <c:numCache>
                <c:formatCode>#,##0</c:formatCode>
                <c:ptCount val="12"/>
                <c:pt idx="0">
                  <c:v>203</c:v>
                </c:pt>
                <c:pt idx="1">
                  <c:v>306</c:v>
                </c:pt>
                <c:pt idx="2">
                  <c:v>326</c:v>
                </c:pt>
                <c:pt idx="3">
                  <c:v>397</c:v>
                </c:pt>
                <c:pt idx="4">
                  <c:v>757</c:v>
                </c:pt>
                <c:pt idx="5">
                  <c:v>1112</c:v>
                </c:pt>
                <c:pt idx="6">
                  <c:v>1146</c:v>
                </c:pt>
                <c:pt idx="7">
                  <c:v>1669</c:v>
                </c:pt>
                <c:pt idx="8">
                  <c:v>1733</c:v>
                </c:pt>
                <c:pt idx="9">
                  <c:v>1975</c:v>
                </c:pt>
                <c:pt idx="10">
                  <c:v>2270</c:v>
                </c:pt>
                <c:pt idx="11">
                  <c:v>3533</c:v>
                </c:pt>
              </c:numCache>
            </c:numRef>
          </c:val>
          <c:extLst>
            <c:ext xmlns:c16="http://schemas.microsoft.com/office/drawing/2014/chart" uri="{C3380CC4-5D6E-409C-BE32-E72D297353CC}">
              <c16:uniqueId val="{0000000C-6979-410E-BA23-7763CB19CEA6}"/>
            </c:ext>
          </c:extLst>
        </c:ser>
        <c:dLbls>
          <c:showLegendKey val="0"/>
          <c:showVal val="0"/>
          <c:showCatName val="0"/>
          <c:showSerName val="0"/>
          <c:showPercent val="0"/>
          <c:showBubbleSize val="0"/>
        </c:dLbls>
        <c:gapWidth val="100"/>
        <c:shape val="box"/>
        <c:axId val="843357632"/>
        <c:axId val="843350792"/>
        <c:axId val="0"/>
      </c:bar3DChart>
      <c:catAx>
        <c:axId val="8433576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843350792"/>
        <c:crosses val="autoZero"/>
        <c:auto val="1"/>
        <c:lblAlgn val="ctr"/>
        <c:lblOffset val="100"/>
        <c:noMultiLvlLbl val="0"/>
      </c:catAx>
      <c:valAx>
        <c:axId val="843350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nl-NL"/>
          </a:p>
        </c:txPr>
        <c:crossAx val="843357632"/>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434218632638765"/>
          <c:y val="2.1288835988524692E-2"/>
          <c:w val="0.88565781367361229"/>
          <c:h val="0.54997833119697248"/>
        </c:manualLayout>
      </c:layout>
      <c:bar3DChart>
        <c:barDir val="col"/>
        <c:grouping val="stacked"/>
        <c:varyColors val="0"/>
        <c:ser>
          <c:idx val="0"/>
          <c:order val="0"/>
          <c:spPr>
            <a:solidFill>
              <a:srgbClr val="6CACE4"/>
            </a:solidFill>
            <a:ln>
              <a:noFill/>
            </a:ln>
            <a:effectLst/>
            <a:sp3d/>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'hbo func (3)'!$A$75:$A$86</c:f>
              <c:strCache>
                <c:ptCount val="12"/>
                <c:pt idx="0">
                  <c:v>Personeelsfunctionaris (HR)</c:v>
                </c:pt>
                <c:pt idx="1">
                  <c:v>Bedrijfsleiding/directie</c:v>
                </c:pt>
                <c:pt idx="2">
                  <c:v>Engineer/tekenaar</c:v>
                </c:pt>
                <c:pt idx="3">
                  <c:v>Verkoop/commercieel medewerker</c:v>
                </c:pt>
                <c:pt idx="4">
                  <c:v>Adviseur/consultant/controleur</c:v>
                </c:pt>
                <c:pt idx="5">
                  <c:v>Afdelingschef/projectleider</c:v>
                </c:pt>
                <c:pt idx="6">
                  <c:v>Werkvoorbereider/calculator</c:v>
                </c:pt>
                <c:pt idx="7">
                  <c:v>Administratief/financieel</c:v>
                </c:pt>
                <c:pt idx="8">
                  <c:v>Zaterdaghulp/vakantiewerker</c:v>
                </c:pt>
                <c:pt idx="9">
                  <c:v>Monteur</c:v>
                </c:pt>
                <c:pt idx="10">
                  <c:v>Overig technisch uitvoerend</c:v>
                </c:pt>
                <c:pt idx="11">
                  <c:v>Overige functies</c:v>
                </c:pt>
              </c:strCache>
            </c:strRef>
          </c:cat>
          <c:val>
            <c:numRef>
              <c:f>'hbo func (3)'!$B$75:$B$86</c:f>
              <c:numCache>
                <c:formatCode>0%</c:formatCode>
                <c:ptCount val="12"/>
                <c:pt idx="0">
                  <c:v>0.5326797385620915</c:v>
                </c:pt>
                <c:pt idx="1">
                  <c:v>0.34046345811051693</c:v>
                </c:pt>
                <c:pt idx="2">
                  <c:v>0.30186170212765956</c:v>
                </c:pt>
                <c:pt idx="3">
                  <c:v>0.27045373347624152</c:v>
                </c:pt>
                <c:pt idx="4">
                  <c:v>0.25846354166666669</c:v>
                </c:pt>
                <c:pt idx="5">
                  <c:v>0.24619795562203939</c:v>
                </c:pt>
                <c:pt idx="6">
                  <c:v>0.20009591176117972</c:v>
                </c:pt>
                <c:pt idx="7">
                  <c:v>0.1531189256052306</c:v>
                </c:pt>
                <c:pt idx="8">
                  <c:v>0.1304551853589864</c:v>
                </c:pt>
                <c:pt idx="9">
                  <c:v>4.3103763801622647E-2</c:v>
                </c:pt>
                <c:pt idx="10">
                  <c:v>8.7503574492422076E-2</c:v>
                </c:pt>
                <c:pt idx="11">
                  <c:v>0.1158675799086758</c:v>
                </c:pt>
              </c:numCache>
            </c:numRef>
          </c:val>
          <c:extLst>
            <c:ext xmlns:c16="http://schemas.microsoft.com/office/drawing/2014/chart" uri="{C3380CC4-5D6E-409C-BE32-E72D297353CC}">
              <c16:uniqueId val="{00000000-D281-40AF-8E5E-D5E81F2ABA08}"/>
            </c:ext>
          </c:extLst>
        </c:ser>
        <c:dLbls>
          <c:showLegendKey val="0"/>
          <c:showVal val="0"/>
          <c:showCatName val="0"/>
          <c:showSerName val="0"/>
          <c:showPercent val="0"/>
          <c:showBubbleSize val="0"/>
        </c:dLbls>
        <c:gapWidth val="100"/>
        <c:shape val="box"/>
        <c:axId val="846273840"/>
        <c:axId val="846266640"/>
        <c:axId val="0"/>
      </c:bar3DChart>
      <c:catAx>
        <c:axId val="846273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846266640"/>
        <c:crosses val="autoZero"/>
        <c:auto val="1"/>
        <c:lblAlgn val="ctr"/>
        <c:lblOffset val="100"/>
        <c:noMultiLvlLbl val="0"/>
      </c:catAx>
      <c:valAx>
        <c:axId val="846266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846273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'rendement ingedikt (2)'!$O$32</c:f>
              <c:strCache>
                <c:ptCount val="1"/>
                <c:pt idx="0">
                  <c:v>hbo bèta (sector HTNO)</c:v>
                </c:pt>
              </c:strCache>
            </c:strRef>
          </c:tx>
          <c:spPr>
            <a:solidFill>
              <a:srgbClr val="6CACE4"/>
            </a:solidFill>
            <a:ln>
              <a:noFill/>
            </a:ln>
            <a:effectLst/>
          </c:spPr>
          <c:invertIfNegative val="0"/>
          <c:dLbls>
            <c:dLbl>
              <c:idx val="0"/>
              <c:tx>
                <c:rich>
                  <a:bodyPr/>
                  <a:lstStyle/>
                  <a:p>
                    <a:fld id="{B2E379D3-EFCC-4B86-B75F-18A5B3CE5DC6}" type="VALUE">
                      <a:rPr lang="en-US"/>
                      <a:pPr/>
                      <a:t>[WAARDE]</a:t>
                    </a:fld>
                    <a:r>
                      <a:rPr lang="en-US"/>
                      <a:t> </a:t>
                    </a:r>
                  </a:p>
                  <a:p>
                    <a:r>
                      <a:rPr lang="en-US"/>
                      <a:t>(62%)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F2-43CF-8AE6-9D8234FC5209}"/>
                </c:ext>
              </c:extLst>
            </c:dLbl>
            <c:dLbl>
              <c:idx val="1"/>
              <c:tx>
                <c:rich>
                  <a:bodyPr/>
                  <a:lstStyle/>
                  <a:p>
                    <a:fld id="{EC73D542-DB38-47FD-8770-1E48FF3A2048}" type="VALUE">
                      <a:rPr lang="en-US"/>
                      <a:pPr/>
                      <a:t>[WAARDE]</a:t>
                    </a:fld>
                    <a:r>
                      <a:rPr lang="en-US"/>
                      <a:t> </a:t>
                    </a:r>
                  </a:p>
                  <a:p>
                    <a:r>
                      <a:rPr lang="en-US"/>
                      <a:t>(65%)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F2-43CF-8AE6-9D8234FC5209}"/>
                </c:ext>
              </c:extLst>
            </c:dLbl>
            <c:dLbl>
              <c:idx val="2"/>
              <c:tx>
                <c:rich>
                  <a:bodyPr/>
                  <a:lstStyle/>
                  <a:p>
                    <a:fld id="{802C49FE-FC15-4E7C-875B-968D1A9AC31A}" type="VALUE">
                      <a:rPr lang="en-US"/>
                      <a:pPr/>
                      <a:t>[WAARDE]</a:t>
                    </a:fld>
                    <a:r>
                      <a:rPr lang="en-US"/>
                      <a:t> </a:t>
                    </a:r>
                  </a:p>
                  <a:p>
                    <a:r>
                      <a:rPr lang="en-US"/>
                      <a:t>(60%)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BF2-43CF-8AE6-9D8234FC5209}"/>
                </c:ext>
              </c:extLst>
            </c:dLbl>
            <c:dLbl>
              <c:idx val="3"/>
              <c:tx>
                <c:rich>
                  <a:bodyPr/>
                  <a:lstStyle/>
                  <a:p>
                    <a:fld id="{5EA1A55B-DCD7-47C3-8B28-5BAAA07EDF0A}" type="VALUE">
                      <a:rPr lang="en-US"/>
                      <a:pPr/>
                      <a:t>[WAARDE]</a:t>
                    </a:fld>
                    <a:r>
                      <a:rPr lang="en-US"/>
                      <a:t> </a:t>
                    </a:r>
                  </a:p>
                  <a:p>
                    <a:r>
                      <a:rPr lang="en-US"/>
                      <a:t>(60%)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BF2-43CF-8AE6-9D8234FC5209}"/>
                </c:ext>
              </c:extLst>
            </c:dLbl>
            <c:dLbl>
              <c:idx val="4"/>
              <c:tx>
                <c:rich>
                  <a:bodyPr/>
                  <a:lstStyle/>
                  <a:p>
                    <a:fld id="{45998406-2D3B-4A48-B367-F3764BB04500}" type="VALUE">
                      <a:rPr lang="en-US"/>
                      <a:pPr/>
                      <a:t>[WAARDE]</a:t>
                    </a:fld>
                    <a:r>
                      <a:rPr lang="en-US"/>
                      <a:t> </a:t>
                    </a:r>
                  </a:p>
                  <a:p>
                    <a:r>
                      <a:rPr lang="en-US"/>
                      <a:t>(63%)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BF2-43CF-8AE6-9D8234FC520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'rendement ingedikt (2)'!$P$31:$T$31</c:f>
              <c:strCache>
                <c:ptCount val="5"/>
                <c:pt idx="0">
                  <c:v>2017/2018</c:v>
                </c:pt>
                <c:pt idx="1">
                  <c:v>2018/2019</c:v>
                </c:pt>
                <c:pt idx="2">
                  <c:v>2019/2020</c:v>
                </c:pt>
                <c:pt idx="3">
                  <c:v>2020/2021</c:v>
                </c:pt>
                <c:pt idx="4">
                  <c:v>2021/2022</c:v>
                </c:pt>
              </c:strCache>
            </c:strRef>
          </c:cat>
          <c:val>
            <c:numRef>
              <c:f>'rendement ingedikt (2)'!$P$32:$T$32</c:f>
              <c:numCache>
                <c:formatCode>General</c:formatCode>
                <c:ptCount val="5"/>
                <c:pt idx="0">
                  <c:v>177</c:v>
                </c:pt>
                <c:pt idx="1">
                  <c:v>225</c:v>
                </c:pt>
                <c:pt idx="2">
                  <c:v>212</c:v>
                </c:pt>
                <c:pt idx="3">
                  <c:v>269</c:v>
                </c:pt>
                <c:pt idx="4">
                  <c:v>260</c:v>
                </c:pt>
              </c:numCache>
            </c:numRef>
          </c:val>
          <c:extLst>
            <c:ext xmlns:c16="http://schemas.microsoft.com/office/drawing/2014/chart" uri="{C3380CC4-5D6E-409C-BE32-E72D297353CC}">
              <c16:uniqueId val="{00000005-4BF2-43CF-8AE6-9D8234FC5209}"/>
            </c:ext>
          </c:extLst>
        </c:ser>
        <c:ser>
          <c:idx val="1"/>
          <c:order val="1"/>
          <c:tx>
            <c:strRef>
              <c:f>'rendement ingedikt (2)'!$O$33</c:f>
              <c:strCache>
                <c:ptCount val="1"/>
                <c:pt idx="0">
                  <c:v>hbo overig (niet-technisch)</c:v>
                </c:pt>
              </c:strCache>
            </c:strRef>
          </c:tx>
          <c:spPr>
            <a:solidFill>
              <a:srgbClr val="A6A6A6"/>
            </a:solidFill>
            <a:ln>
              <a:noFill/>
            </a:ln>
            <a:effectLst/>
          </c:spPr>
          <c:invertIfNegative val="0"/>
          <c:dLbls>
            <c:dLbl>
              <c:idx val="0"/>
              <c:tx>
                <c:rich>
                  <a:bodyPr/>
                  <a:lstStyle/>
                  <a:p>
                    <a:fld id="{62D00684-B6EA-467D-8E01-B1B9DACB4A55}" type="VALUE">
                      <a:rPr lang="en-US"/>
                      <a:pPr/>
                      <a:t>[WAARDE]</a:t>
                    </a:fld>
                    <a:r>
                      <a:rPr lang="en-US"/>
                      <a:t> </a:t>
                    </a:r>
                  </a:p>
                  <a:p>
                    <a:r>
                      <a:rPr lang="en-US"/>
                      <a:t>(38%)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BF2-43CF-8AE6-9D8234FC5209}"/>
                </c:ext>
              </c:extLst>
            </c:dLbl>
            <c:dLbl>
              <c:idx val="1"/>
              <c:tx>
                <c:rich>
                  <a:bodyPr/>
                  <a:lstStyle/>
                  <a:p>
                    <a:fld id="{815FFC47-4FB1-4A86-95E4-86FDA5E68D46}" type="VALUE">
                      <a:rPr lang="en-US"/>
                      <a:pPr/>
                      <a:t>[WAARDE]</a:t>
                    </a:fld>
                    <a:r>
                      <a:rPr lang="en-US"/>
                      <a:t> </a:t>
                    </a:r>
                  </a:p>
                  <a:p>
                    <a:r>
                      <a:rPr lang="en-US"/>
                      <a:t>(35%)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BF2-43CF-8AE6-9D8234FC5209}"/>
                </c:ext>
              </c:extLst>
            </c:dLbl>
            <c:dLbl>
              <c:idx val="2"/>
              <c:tx>
                <c:rich>
                  <a:bodyPr/>
                  <a:lstStyle/>
                  <a:p>
                    <a:fld id="{5F9B8F6A-DB3E-4B01-ACA6-C8B1CE6FD6B2}" type="VALUE">
                      <a:rPr lang="en-US"/>
                      <a:pPr/>
                      <a:t>[WAARDE]</a:t>
                    </a:fld>
                    <a:r>
                      <a:rPr lang="en-US"/>
                      <a:t> </a:t>
                    </a:r>
                  </a:p>
                  <a:p>
                    <a:r>
                      <a:rPr lang="en-US"/>
                      <a:t>(40%)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BF2-43CF-8AE6-9D8234FC5209}"/>
                </c:ext>
              </c:extLst>
            </c:dLbl>
            <c:dLbl>
              <c:idx val="3"/>
              <c:tx>
                <c:rich>
                  <a:bodyPr/>
                  <a:lstStyle/>
                  <a:p>
                    <a:fld id="{298BA68E-CFFD-4B46-9668-26CA33C3A35A}" type="VALUE">
                      <a:rPr lang="en-US"/>
                      <a:pPr/>
                      <a:t>[WAARDE]</a:t>
                    </a:fld>
                    <a:endParaRPr lang="en-US"/>
                  </a:p>
                  <a:p>
                    <a:r>
                      <a:rPr lang="en-US"/>
                      <a:t> (40%)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BF2-43CF-8AE6-9D8234FC5209}"/>
                </c:ext>
              </c:extLst>
            </c:dLbl>
            <c:dLbl>
              <c:idx val="4"/>
              <c:tx>
                <c:rich>
                  <a:bodyPr/>
                  <a:lstStyle/>
                  <a:p>
                    <a:fld id="{78897A08-3A44-4CBE-AF18-98597D6CFECA}" type="VALUE">
                      <a:rPr lang="en-US"/>
                      <a:pPr/>
                      <a:t>[WAARDE]</a:t>
                    </a:fld>
                    <a:r>
                      <a:rPr lang="en-US"/>
                      <a:t> </a:t>
                    </a:r>
                  </a:p>
                  <a:p>
                    <a:r>
                      <a:rPr lang="en-US"/>
                      <a:t>(38%)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4BF2-43CF-8AE6-9D8234FC520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'rendement ingedikt (2)'!$P$31:$T$31</c:f>
              <c:strCache>
                <c:ptCount val="5"/>
                <c:pt idx="0">
                  <c:v>2017/2018</c:v>
                </c:pt>
                <c:pt idx="1">
                  <c:v>2018/2019</c:v>
                </c:pt>
                <c:pt idx="2">
                  <c:v>2019/2020</c:v>
                </c:pt>
                <c:pt idx="3">
                  <c:v>2020/2021</c:v>
                </c:pt>
                <c:pt idx="4">
                  <c:v>2021/2022</c:v>
                </c:pt>
              </c:strCache>
            </c:strRef>
          </c:cat>
          <c:val>
            <c:numRef>
              <c:f>'rendement ingedikt (2)'!$P$33:$T$33</c:f>
              <c:numCache>
                <c:formatCode>General</c:formatCode>
                <c:ptCount val="5"/>
                <c:pt idx="0">
                  <c:v>108</c:v>
                </c:pt>
                <c:pt idx="1">
                  <c:v>120</c:v>
                </c:pt>
                <c:pt idx="2">
                  <c:v>140</c:v>
                </c:pt>
                <c:pt idx="3">
                  <c:v>182</c:v>
                </c:pt>
                <c:pt idx="4">
                  <c:v>156</c:v>
                </c:pt>
              </c:numCache>
            </c:numRef>
          </c:val>
          <c:extLst>
            <c:ext xmlns:c16="http://schemas.microsoft.com/office/drawing/2014/chart" uri="{C3380CC4-5D6E-409C-BE32-E72D297353CC}">
              <c16:uniqueId val="{0000000B-4BF2-43CF-8AE6-9D8234FC5209}"/>
            </c:ext>
          </c:extLst>
        </c:ser>
        <c:dLbls>
          <c:showLegendKey val="0"/>
          <c:showVal val="0"/>
          <c:showCatName val="0"/>
          <c:showSerName val="0"/>
          <c:showPercent val="0"/>
          <c:showBubbleSize val="0"/>
        </c:dLbls>
        <c:gapWidth val="100"/>
        <c:overlap val="100"/>
        <c:axId val="757665088"/>
        <c:axId val="757654288"/>
      </c:barChart>
      <c:catAx>
        <c:axId val="75766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757654288"/>
        <c:crosses val="autoZero"/>
        <c:auto val="1"/>
        <c:lblAlgn val="ctr"/>
        <c:lblOffset val="100"/>
        <c:noMultiLvlLbl val="0"/>
      </c:catAx>
      <c:valAx>
        <c:axId val="75765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757665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13122003160455E-2"/>
          <c:y val="2.7910685805422646E-2"/>
          <c:w val="0.93762029746281716"/>
          <c:h val="0.74458363159150565"/>
        </c:manualLayout>
      </c:layout>
      <c:barChart>
        <c:barDir val="col"/>
        <c:grouping val="clustered"/>
        <c:varyColors val="0"/>
        <c:ser>
          <c:idx val="0"/>
          <c:order val="0"/>
          <c:tx>
            <c:strRef>
              <c:f>'rendement ingedikt (2)'!$P$1</c:f>
              <c:strCache>
                <c:ptCount val="1"/>
                <c:pt idx="0">
                  <c:v>2017/2018</c:v>
                </c:pt>
              </c:strCache>
            </c:strRef>
          </c:tx>
          <c:spPr>
            <a:solidFill>
              <a:srgbClr val="B3E49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'rendement ingedikt (2)'!$O$2:$O$6</c:f>
              <c:strCache>
                <c:ptCount val="5"/>
                <c:pt idx="0">
                  <c:v>Elektrotechniek</c:v>
                </c:pt>
                <c:pt idx="1">
                  <c:v>Technische bedrijfskunde</c:v>
                </c:pt>
                <c:pt idx="2">
                  <c:v>Werktuigbouwkunde</c:v>
                </c:pt>
                <c:pt idx="3">
                  <c:v>Engineering</c:v>
                </c:pt>
                <c:pt idx="4">
                  <c:v>overige hbo-bèta</c:v>
                </c:pt>
              </c:strCache>
            </c:strRef>
          </c:cat>
          <c:val>
            <c:numRef>
              <c:f>'rendement ingedikt (2)'!$P$2:$P$6</c:f>
              <c:numCache>
                <c:formatCode>General</c:formatCode>
                <c:ptCount val="5"/>
                <c:pt idx="0">
                  <c:v>58</c:v>
                </c:pt>
                <c:pt idx="1">
                  <c:v>36</c:v>
                </c:pt>
                <c:pt idx="2">
                  <c:v>35</c:v>
                </c:pt>
                <c:pt idx="3">
                  <c:v>7</c:v>
                </c:pt>
                <c:pt idx="4">
                  <c:v>41</c:v>
                </c:pt>
              </c:numCache>
            </c:numRef>
          </c:val>
          <c:extLst>
            <c:ext xmlns:c16="http://schemas.microsoft.com/office/drawing/2014/chart" uri="{C3380CC4-5D6E-409C-BE32-E72D297353CC}">
              <c16:uniqueId val="{00000000-2444-4958-AC64-A3AA324E6900}"/>
            </c:ext>
          </c:extLst>
        </c:ser>
        <c:ser>
          <c:idx val="1"/>
          <c:order val="1"/>
          <c:tx>
            <c:strRef>
              <c:f>'rendement ingedikt (2)'!$Q$1</c:f>
              <c:strCache>
                <c:ptCount val="1"/>
                <c:pt idx="0">
                  <c:v>2018/2019</c:v>
                </c:pt>
              </c:strCache>
            </c:strRef>
          </c:tx>
          <c:spPr>
            <a:solidFill>
              <a:srgbClr val="6CACE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'rendement ingedikt (2)'!$O$2:$O$6</c:f>
              <c:strCache>
                <c:ptCount val="5"/>
                <c:pt idx="0">
                  <c:v>Elektrotechniek</c:v>
                </c:pt>
                <c:pt idx="1">
                  <c:v>Technische bedrijfskunde</c:v>
                </c:pt>
                <c:pt idx="2">
                  <c:v>Werktuigbouwkunde</c:v>
                </c:pt>
                <c:pt idx="3">
                  <c:v>Engineering</c:v>
                </c:pt>
                <c:pt idx="4">
                  <c:v>overige hbo-bèta</c:v>
                </c:pt>
              </c:strCache>
            </c:strRef>
          </c:cat>
          <c:val>
            <c:numRef>
              <c:f>'rendement ingedikt (2)'!$Q$2:$Q$6</c:f>
              <c:numCache>
                <c:formatCode>General</c:formatCode>
                <c:ptCount val="5"/>
                <c:pt idx="0">
                  <c:v>66</c:v>
                </c:pt>
                <c:pt idx="1">
                  <c:v>61</c:v>
                </c:pt>
                <c:pt idx="2">
                  <c:v>33</c:v>
                </c:pt>
                <c:pt idx="3">
                  <c:v>12</c:v>
                </c:pt>
                <c:pt idx="4">
                  <c:v>53</c:v>
                </c:pt>
              </c:numCache>
            </c:numRef>
          </c:val>
          <c:extLst>
            <c:ext xmlns:c16="http://schemas.microsoft.com/office/drawing/2014/chart" uri="{C3380CC4-5D6E-409C-BE32-E72D297353CC}">
              <c16:uniqueId val="{00000001-2444-4958-AC64-A3AA324E6900}"/>
            </c:ext>
          </c:extLst>
        </c:ser>
        <c:ser>
          <c:idx val="2"/>
          <c:order val="2"/>
          <c:tx>
            <c:strRef>
              <c:f>'rendement ingedikt (2)'!$R$1</c:f>
              <c:strCache>
                <c:ptCount val="1"/>
                <c:pt idx="0">
                  <c:v>2019/2020</c:v>
                </c:pt>
              </c:strCache>
            </c:strRef>
          </c:tx>
          <c:spPr>
            <a:solidFill>
              <a:srgbClr val="F187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'rendement ingedikt (2)'!$O$2:$O$6</c:f>
              <c:strCache>
                <c:ptCount val="5"/>
                <c:pt idx="0">
                  <c:v>Elektrotechniek</c:v>
                </c:pt>
                <c:pt idx="1">
                  <c:v>Technische bedrijfskunde</c:v>
                </c:pt>
                <c:pt idx="2">
                  <c:v>Werktuigbouwkunde</c:v>
                </c:pt>
                <c:pt idx="3">
                  <c:v>Engineering</c:v>
                </c:pt>
                <c:pt idx="4">
                  <c:v>overige hbo-bèta</c:v>
                </c:pt>
              </c:strCache>
            </c:strRef>
          </c:cat>
          <c:val>
            <c:numRef>
              <c:f>'rendement ingedikt (2)'!$R$2:$R$6</c:f>
              <c:numCache>
                <c:formatCode>General</c:formatCode>
                <c:ptCount val="5"/>
                <c:pt idx="0">
                  <c:v>56</c:v>
                </c:pt>
                <c:pt idx="1">
                  <c:v>50</c:v>
                </c:pt>
                <c:pt idx="2">
                  <c:v>30</c:v>
                </c:pt>
                <c:pt idx="3">
                  <c:v>18</c:v>
                </c:pt>
                <c:pt idx="4">
                  <c:v>58</c:v>
                </c:pt>
              </c:numCache>
            </c:numRef>
          </c:val>
          <c:extLst>
            <c:ext xmlns:c16="http://schemas.microsoft.com/office/drawing/2014/chart" uri="{C3380CC4-5D6E-409C-BE32-E72D297353CC}">
              <c16:uniqueId val="{00000002-2444-4958-AC64-A3AA324E6900}"/>
            </c:ext>
          </c:extLst>
        </c:ser>
        <c:ser>
          <c:idx val="3"/>
          <c:order val="3"/>
          <c:tx>
            <c:strRef>
              <c:f>'rendement ingedikt (2)'!$S$1</c:f>
              <c:strCache>
                <c:ptCount val="1"/>
                <c:pt idx="0">
                  <c:v>2020/2021</c:v>
                </c:pt>
              </c:strCache>
            </c:strRef>
          </c:tx>
          <c:spPr>
            <a:solidFill>
              <a:srgbClr val="A6A6A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'rendement ingedikt (2)'!$O$2:$O$6</c:f>
              <c:strCache>
                <c:ptCount val="5"/>
                <c:pt idx="0">
                  <c:v>Elektrotechniek</c:v>
                </c:pt>
                <c:pt idx="1">
                  <c:v>Technische bedrijfskunde</c:v>
                </c:pt>
                <c:pt idx="2">
                  <c:v>Werktuigbouwkunde</c:v>
                </c:pt>
                <c:pt idx="3">
                  <c:v>Engineering</c:v>
                </c:pt>
                <c:pt idx="4">
                  <c:v>overige hbo-bèta</c:v>
                </c:pt>
              </c:strCache>
            </c:strRef>
          </c:cat>
          <c:val>
            <c:numRef>
              <c:f>'rendement ingedikt (2)'!$S$2:$S$6</c:f>
              <c:numCache>
                <c:formatCode>General</c:formatCode>
                <c:ptCount val="5"/>
                <c:pt idx="0">
                  <c:v>67</c:v>
                </c:pt>
                <c:pt idx="1">
                  <c:v>58</c:v>
                </c:pt>
                <c:pt idx="2">
                  <c:v>37</c:v>
                </c:pt>
                <c:pt idx="3">
                  <c:v>23</c:v>
                </c:pt>
                <c:pt idx="4">
                  <c:v>84</c:v>
                </c:pt>
              </c:numCache>
            </c:numRef>
          </c:val>
          <c:extLst>
            <c:ext xmlns:c16="http://schemas.microsoft.com/office/drawing/2014/chart" uri="{C3380CC4-5D6E-409C-BE32-E72D297353CC}">
              <c16:uniqueId val="{00000003-2444-4958-AC64-A3AA324E6900}"/>
            </c:ext>
          </c:extLst>
        </c:ser>
        <c:ser>
          <c:idx val="4"/>
          <c:order val="4"/>
          <c:tx>
            <c:strRef>
              <c:f>'rendement ingedikt (2)'!$T$1</c:f>
              <c:strCache>
                <c:ptCount val="1"/>
                <c:pt idx="0">
                  <c:v>2021/2022</c:v>
                </c:pt>
              </c:strCache>
            </c:strRef>
          </c:tx>
          <c:spPr>
            <a:solidFill>
              <a:srgbClr val="BE326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'rendement ingedikt (2)'!$O$2:$O$6</c:f>
              <c:strCache>
                <c:ptCount val="5"/>
                <c:pt idx="0">
                  <c:v>Elektrotechniek</c:v>
                </c:pt>
                <c:pt idx="1">
                  <c:v>Technische bedrijfskunde</c:v>
                </c:pt>
                <c:pt idx="2">
                  <c:v>Werktuigbouwkunde</c:v>
                </c:pt>
                <c:pt idx="3">
                  <c:v>Engineering</c:v>
                </c:pt>
                <c:pt idx="4">
                  <c:v>overige hbo-bèta</c:v>
                </c:pt>
              </c:strCache>
            </c:strRef>
          </c:cat>
          <c:val>
            <c:numRef>
              <c:f>'rendement ingedikt (2)'!$T$2:$T$6</c:f>
              <c:numCache>
                <c:formatCode>General</c:formatCode>
                <c:ptCount val="5"/>
                <c:pt idx="0">
                  <c:v>49</c:v>
                </c:pt>
                <c:pt idx="1">
                  <c:v>45</c:v>
                </c:pt>
                <c:pt idx="2">
                  <c:v>62</c:v>
                </c:pt>
                <c:pt idx="3">
                  <c:v>29</c:v>
                </c:pt>
                <c:pt idx="4">
                  <c:v>75</c:v>
                </c:pt>
              </c:numCache>
            </c:numRef>
          </c:val>
          <c:extLst>
            <c:ext xmlns:c16="http://schemas.microsoft.com/office/drawing/2014/chart" uri="{C3380CC4-5D6E-409C-BE32-E72D297353CC}">
              <c16:uniqueId val="{00000004-2444-4958-AC64-A3AA324E6900}"/>
            </c:ext>
          </c:extLst>
        </c:ser>
        <c:dLbls>
          <c:showLegendKey val="0"/>
          <c:showVal val="0"/>
          <c:showCatName val="0"/>
          <c:showSerName val="0"/>
          <c:showPercent val="0"/>
          <c:showBubbleSize val="0"/>
        </c:dLbls>
        <c:gapWidth val="150"/>
        <c:overlap val="-9"/>
        <c:axId val="855485176"/>
        <c:axId val="855485536"/>
      </c:barChart>
      <c:catAx>
        <c:axId val="85548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855485536"/>
        <c:crosses val="autoZero"/>
        <c:auto val="1"/>
        <c:lblAlgn val="ctr"/>
        <c:lblOffset val="100"/>
        <c:noMultiLvlLbl val="0"/>
      </c:catAx>
      <c:valAx>
        <c:axId val="855485536"/>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85548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sz="1600"/>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997515065658816E-2"/>
          <c:y val="2.7864854061566767E-2"/>
          <c:w val="0.91421046028306163"/>
          <c:h val="0.76882871762335603"/>
        </c:manualLayout>
      </c:layout>
      <c:barChart>
        <c:barDir val="col"/>
        <c:grouping val="stacked"/>
        <c:varyColors val="0"/>
        <c:ser>
          <c:idx val="0"/>
          <c:order val="0"/>
          <c:tx>
            <c:strRef>
              <c:f>'[tabellen rapportage 20240313.xlsx]rendement ingedikt (3)'!$P$3</c:f>
              <c:strCache>
                <c:ptCount val="1"/>
                <c:pt idx="0">
                  <c:v>baan WT-bedrijf</c:v>
                </c:pt>
              </c:strCache>
            </c:strRef>
          </c:tx>
          <c:spPr>
            <a:solidFill>
              <a:srgbClr val="6CACE4"/>
            </a:solidFill>
            <a:ln>
              <a:noFill/>
            </a:ln>
            <a:effectLst/>
          </c:spPr>
          <c:invertIfNegative val="0"/>
          <c:dPt>
            <c:idx val="5"/>
            <c:invertIfNegative val="0"/>
            <c:bubble3D val="0"/>
            <c:spPr>
              <a:solidFill>
                <a:srgbClr val="6CACE4"/>
              </a:solidFill>
              <a:ln w="15875">
                <a:solidFill>
                  <a:schemeClr val="tx1"/>
                </a:solidFill>
              </a:ln>
              <a:effectLst/>
            </c:spPr>
            <c:extLst>
              <c:ext xmlns:c16="http://schemas.microsoft.com/office/drawing/2014/chart" uri="{C3380CC4-5D6E-409C-BE32-E72D297353CC}">
                <c16:uniqueId val="{00000001-6B3C-492A-9A9B-823C8ACF97EB}"/>
              </c:ext>
            </c:extLst>
          </c:dPt>
          <c:dPt>
            <c:idx val="12"/>
            <c:invertIfNegative val="0"/>
            <c:bubble3D val="0"/>
            <c:spPr>
              <a:solidFill>
                <a:srgbClr val="6CACE4"/>
              </a:solidFill>
              <a:ln w="15875">
                <a:solidFill>
                  <a:schemeClr val="tx1"/>
                </a:solidFill>
              </a:ln>
              <a:effectLst/>
            </c:spPr>
            <c:extLst>
              <c:ext xmlns:c16="http://schemas.microsoft.com/office/drawing/2014/chart" uri="{C3380CC4-5D6E-409C-BE32-E72D297353CC}">
                <c16:uniqueId val="{00000003-6B3C-492A-9A9B-823C8ACF97EB}"/>
              </c:ext>
            </c:extLst>
          </c:dPt>
          <c:dPt>
            <c:idx val="19"/>
            <c:invertIfNegative val="0"/>
            <c:bubble3D val="0"/>
            <c:spPr>
              <a:solidFill>
                <a:srgbClr val="6CACE4"/>
              </a:solidFill>
              <a:ln w="15875">
                <a:solidFill>
                  <a:schemeClr val="tx1"/>
                </a:solidFill>
              </a:ln>
              <a:effectLst/>
            </c:spPr>
            <c:extLst>
              <c:ext xmlns:c16="http://schemas.microsoft.com/office/drawing/2014/chart" uri="{C3380CC4-5D6E-409C-BE32-E72D297353CC}">
                <c16:uniqueId val="{00000005-6B3C-492A-9A9B-823C8ACF97EB}"/>
              </c:ext>
            </c:extLst>
          </c:dPt>
          <c:dPt>
            <c:idx val="26"/>
            <c:invertIfNegative val="0"/>
            <c:bubble3D val="0"/>
            <c:spPr>
              <a:solidFill>
                <a:srgbClr val="6CACE4"/>
              </a:solidFill>
              <a:ln w="15875">
                <a:solidFill>
                  <a:schemeClr val="tx1"/>
                </a:solidFill>
              </a:ln>
              <a:effectLst/>
            </c:spPr>
            <c:extLst>
              <c:ext xmlns:c16="http://schemas.microsoft.com/office/drawing/2014/chart" uri="{C3380CC4-5D6E-409C-BE32-E72D297353CC}">
                <c16:uniqueId val="{00000007-6B3C-492A-9A9B-823C8ACF97EB}"/>
              </c:ext>
            </c:extLst>
          </c:dPt>
          <c:dLbls>
            <c:dLbl>
              <c:idx val="5"/>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FB499589-BF02-41D8-9903-495FE086D591}" type="VALUE">
                      <a:rPr lang="en-US" sz="800"/>
                      <a:pPr>
                        <a:defRPr>
                          <a:solidFill>
                            <a:schemeClr val="bg1"/>
                          </a:solidFill>
                        </a:defRPr>
                      </a:pPr>
                      <a:t>[WAARDE]</a:t>
                    </a:fld>
                    <a:endParaRPr lang="nl-NL"/>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3C-492A-9A9B-823C8ACF97E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'[tabellen rapportage 20240313.xlsx]rendement ingedikt (3)'!$O$4:$O$30</c:f>
              <c:strCache>
                <c:ptCount val="27"/>
                <c:pt idx="0">
                  <c:v>2018</c:v>
                </c:pt>
                <c:pt idx="1">
                  <c:v>2019</c:v>
                </c:pt>
                <c:pt idx="2">
                  <c:v>2020</c:v>
                </c:pt>
                <c:pt idx="3">
                  <c:v>2021</c:v>
                </c:pt>
                <c:pt idx="4">
                  <c:v>2022</c:v>
                </c:pt>
                <c:pt idx="5">
                  <c:v>gemiddeld</c:v>
                </c:pt>
                <c:pt idx="7">
                  <c:v>2018</c:v>
                </c:pt>
                <c:pt idx="8">
                  <c:v>2019</c:v>
                </c:pt>
                <c:pt idx="9">
                  <c:v>2020</c:v>
                </c:pt>
                <c:pt idx="10">
                  <c:v>2021</c:v>
                </c:pt>
                <c:pt idx="11">
                  <c:v>2022</c:v>
                </c:pt>
                <c:pt idx="12">
                  <c:v>gemiddeld</c:v>
                </c:pt>
                <c:pt idx="14">
                  <c:v>2018</c:v>
                </c:pt>
                <c:pt idx="15">
                  <c:v>2019</c:v>
                </c:pt>
                <c:pt idx="16">
                  <c:v>2020</c:v>
                </c:pt>
                <c:pt idx="17">
                  <c:v>2021</c:v>
                </c:pt>
                <c:pt idx="18">
                  <c:v>2022</c:v>
                </c:pt>
                <c:pt idx="19">
                  <c:v>gemiddeld</c:v>
                </c:pt>
                <c:pt idx="21">
                  <c:v>2018</c:v>
                </c:pt>
                <c:pt idx="22">
                  <c:v>2019</c:v>
                </c:pt>
                <c:pt idx="23">
                  <c:v>2020</c:v>
                </c:pt>
                <c:pt idx="24">
                  <c:v>2021</c:v>
                </c:pt>
                <c:pt idx="25">
                  <c:v>2022</c:v>
                </c:pt>
                <c:pt idx="26">
                  <c:v>gemiddeld</c:v>
                </c:pt>
              </c:strCache>
            </c:strRef>
          </c:cat>
          <c:val>
            <c:numRef>
              <c:f>'[tabellen rapportage 20240313.xlsx]rendement ingedikt (3)'!$P$4:$P$30</c:f>
              <c:numCache>
                <c:formatCode>0%</c:formatCode>
                <c:ptCount val="27"/>
                <c:pt idx="0">
                  <c:v>0.11</c:v>
                </c:pt>
                <c:pt idx="1">
                  <c:v>0.12</c:v>
                </c:pt>
                <c:pt idx="2">
                  <c:v>0.1</c:v>
                </c:pt>
                <c:pt idx="3">
                  <c:v>0.12</c:v>
                </c:pt>
                <c:pt idx="4">
                  <c:v>0.1</c:v>
                </c:pt>
                <c:pt idx="5">
                  <c:v>0.10999999999999999</c:v>
                </c:pt>
                <c:pt idx="7">
                  <c:v>0.03</c:v>
                </c:pt>
                <c:pt idx="8">
                  <c:v>0.03</c:v>
                </c:pt>
                <c:pt idx="9">
                  <c:v>0.03</c:v>
                </c:pt>
                <c:pt idx="10">
                  <c:v>0.03</c:v>
                </c:pt>
                <c:pt idx="11">
                  <c:v>0.06</c:v>
                </c:pt>
                <c:pt idx="12">
                  <c:v>3.5999999999999997E-2</c:v>
                </c:pt>
                <c:pt idx="14">
                  <c:v>0.02</c:v>
                </c:pt>
                <c:pt idx="15">
                  <c:v>0.02</c:v>
                </c:pt>
                <c:pt idx="16">
                  <c:v>0.03</c:v>
                </c:pt>
                <c:pt idx="17">
                  <c:v>0.05</c:v>
                </c:pt>
                <c:pt idx="18">
                  <c:v>0.06</c:v>
                </c:pt>
                <c:pt idx="19">
                  <c:v>3.5999999999999997E-2</c:v>
                </c:pt>
                <c:pt idx="21">
                  <c:v>0.04</c:v>
                </c:pt>
                <c:pt idx="22">
                  <c:v>0.05</c:v>
                </c:pt>
                <c:pt idx="23">
                  <c:v>0.05</c:v>
                </c:pt>
                <c:pt idx="24">
                  <c:v>0.04</c:v>
                </c:pt>
                <c:pt idx="25">
                  <c:v>0.04</c:v>
                </c:pt>
                <c:pt idx="26">
                  <c:v>4.4000000000000004E-2</c:v>
                </c:pt>
              </c:numCache>
            </c:numRef>
          </c:val>
          <c:extLst>
            <c:ext xmlns:c16="http://schemas.microsoft.com/office/drawing/2014/chart" uri="{C3380CC4-5D6E-409C-BE32-E72D297353CC}">
              <c16:uniqueId val="{00000008-6B3C-492A-9A9B-823C8ACF97EB}"/>
            </c:ext>
          </c:extLst>
        </c:ser>
        <c:ser>
          <c:idx val="1"/>
          <c:order val="1"/>
          <c:tx>
            <c:strRef>
              <c:f>'[tabellen rapportage 20240313.xlsx]rendement ingedikt (3)'!$Q$3</c:f>
              <c:strCache>
                <c:ptCount val="1"/>
                <c:pt idx="0">
                  <c:v>baan extra TI/WT</c:v>
                </c:pt>
              </c:strCache>
            </c:strRef>
          </c:tx>
          <c:spPr>
            <a:solidFill>
              <a:srgbClr val="0070C0"/>
            </a:solidFill>
            <a:ln>
              <a:noFill/>
            </a:ln>
            <a:effectLst/>
          </c:spPr>
          <c:invertIfNegative val="0"/>
          <c:dPt>
            <c:idx val="5"/>
            <c:invertIfNegative val="0"/>
            <c:bubble3D val="0"/>
            <c:spPr>
              <a:solidFill>
                <a:srgbClr val="0070C0"/>
              </a:solidFill>
              <a:ln w="15875">
                <a:solidFill>
                  <a:schemeClr val="tx1"/>
                </a:solidFill>
              </a:ln>
              <a:effectLst/>
            </c:spPr>
            <c:extLst>
              <c:ext xmlns:c16="http://schemas.microsoft.com/office/drawing/2014/chart" uri="{C3380CC4-5D6E-409C-BE32-E72D297353CC}">
                <c16:uniqueId val="{0000000A-6B3C-492A-9A9B-823C8ACF97EB}"/>
              </c:ext>
            </c:extLst>
          </c:dPt>
          <c:dPt>
            <c:idx val="12"/>
            <c:invertIfNegative val="0"/>
            <c:bubble3D val="0"/>
            <c:spPr>
              <a:solidFill>
                <a:srgbClr val="0070C0"/>
              </a:solidFill>
              <a:ln w="15875">
                <a:solidFill>
                  <a:schemeClr val="tx1"/>
                </a:solidFill>
              </a:ln>
              <a:effectLst/>
            </c:spPr>
            <c:extLst>
              <c:ext xmlns:c16="http://schemas.microsoft.com/office/drawing/2014/chart" uri="{C3380CC4-5D6E-409C-BE32-E72D297353CC}">
                <c16:uniqueId val="{0000000C-6B3C-492A-9A9B-823C8ACF97EB}"/>
              </c:ext>
            </c:extLst>
          </c:dPt>
          <c:dPt>
            <c:idx val="19"/>
            <c:invertIfNegative val="0"/>
            <c:bubble3D val="0"/>
            <c:spPr>
              <a:solidFill>
                <a:srgbClr val="0070C0"/>
              </a:solidFill>
              <a:ln w="15875">
                <a:solidFill>
                  <a:schemeClr val="tx1"/>
                </a:solidFill>
              </a:ln>
              <a:effectLst/>
            </c:spPr>
            <c:extLst>
              <c:ext xmlns:c16="http://schemas.microsoft.com/office/drawing/2014/chart" uri="{C3380CC4-5D6E-409C-BE32-E72D297353CC}">
                <c16:uniqueId val="{0000000E-6B3C-492A-9A9B-823C8ACF97EB}"/>
              </c:ext>
            </c:extLst>
          </c:dPt>
          <c:dPt>
            <c:idx val="26"/>
            <c:invertIfNegative val="0"/>
            <c:bubble3D val="0"/>
            <c:spPr>
              <a:solidFill>
                <a:srgbClr val="0070C0"/>
              </a:solidFill>
              <a:ln w="15875">
                <a:solidFill>
                  <a:schemeClr val="tx1"/>
                </a:solidFill>
              </a:ln>
              <a:effectLst/>
            </c:spPr>
            <c:extLst>
              <c:ext xmlns:c16="http://schemas.microsoft.com/office/drawing/2014/chart" uri="{C3380CC4-5D6E-409C-BE32-E72D297353CC}">
                <c16:uniqueId val="{00000010-6B3C-492A-9A9B-823C8ACF97E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'[tabellen rapportage 20240313.xlsx]rendement ingedikt (3)'!$O$4:$O$30</c:f>
              <c:strCache>
                <c:ptCount val="27"/>
                <c:pt idx="0">
                  <c:v>2018</c:v>
                </c:pt>
                <c:pt idx="1">
                  <c:v>2019</c:v>
                </c:pt>
                <c:pt idx="2">
                  <c:v>2020</c:v>
                </c:pt>
                <c:pt idx="3">
                  <c:v>2021</c:v>
                </c:pt>
                <c:pt idx="4">
                  <c:v>2022</c:v>
                </c:pt>
                <c:pt idx="5">
                  <c:v>gemiddeld</c:v>
                </c:pt>
                <c:pt idx="7">
                  <c:v>2018</c:v>
                </c:pt>
                <c:pt idx="8">
                  <c:v>2019</c:v>
                </c:pt>
                <c:pt idx="9">
                  <c:v>2020</c:v>
                </c:pt>
                <c:pt idx="10">
                  <c:v>2021</c:v>
                </c:pt>
                <c:pt idx="11">
                  <c:v>2022</c:v>
                </c:pt>
                <c:pt idx="12">
                  <c:v>gemiddeld</c:v>
                </c:pt>
                <c:pt idx="14">
                  <c:v>2018</c:v>
                </c:pt>
                <c:pt idx="15">
                  <c:v>2019</c:v>
                </c:pt>
                <c:pt idx="16">
                  <c:v>2020</c:v>
                </c:pt>
                <c:pt idx="17">
                  <c:v>2021</c:v>
                </c:pt>
                <c:pt idx="18">
                  <c:v>2022</c:v>
                </c:pt>
                <c:pt idx="19">
                  <c:v>gemiddeld</c:v>
                </c:pt>
                <c:pt idx="21">
                  <c:v>2018</c:v>
                </c:pt>
                <c:pt idx="22">
                  <c:v>2019</c:v>
                </c:pt>
                <c:pt idx="23">
                  <c:v>2020</c:v>
                </c:pt>
                <c:pt idx="24">
                  <c:v>2021</c:v>
                </c:pt>
                <c:pt idx="25">
                  <c:v>2022</c:v>
                </c:pt>
                <c:pt idx="26">
                  <c:v>gemiddeld</c:v>
                </c:pt>
              </c:strCache>
            </c:strRef>
          </c:cat>
          <c:val>
            <c:numRef>
              <c:f>'[tabellen rapportage 20240313.xlsx]rendement ingedikt (3)'!$Q$4:$Q$30</c:f>
              <c:numCache>
                <c:formatCode>0%</c:formatCode>
                <c:ptCount val="27"/>
                <c:pt idx="0">
                  <c:v>0.04</c:v>
                </c:pt>
                <c:pt idx="1">
                  <c:v>0.04</c:v>
                </c:pt>
                <c:pt idx="2">
                  <c:v>0.04</c:v>
                </c:pt>
                <c:pt idx="3">
                  <c:v>0.04</c:v>
                </c:pt>
                <c:pt idx="4">
                  <c:v>0.03</c:v>
                </c:pt>
                <c:pt idx="5">
                  <c:v>3.7999999999999999E-2</c:v>
                </c:pt>
                <c:pt idx="7">
                  <c:v>0.02</c:v>
                </c:pt>
                <c:pt idx="8">
                  <c:v>0.03</c:v>
                </c:pt>
                <c:pt idx="9">
                  <c:v>0.02</c:v>
                </c:pt>
                <c:pt idx="10">
                  <c:v>0.03</c:v>
                </c:pt>
                <c:pt idx="11">
                  <c:v>0.02</c:v>
                </c:pt>
                <c:pt idx="12">
                  <c:v>2.4E-2</c:v>
                </c:pt>
                <c:pt idx="14">
                  <c:v>0.02</c:v>
                </c:pt>
                <c:pt idx="15">
                  <c:v>0.02</c:v>
                </c:pt>
                <c:pt idx="16">
                  <c:v>0.02</c:v>
                </c:pt>
                <c:pt idx="17">
                  <c:v>0.01</c:v>
                </c:pt>
                <c:pt idx="18">
                  <c:v>0.02</c:v>
                </c:pt>
                <c:pt idx="19">
                  <c:v>1.7999999999999999E-2</c:v>
                </c:pt>
                <c:pt idx="21">
                  <c:v>0.02</c:v>
                </c:pt>
                <c:pt idx="22">
                  <c:v>0.03</c:v>
                </c:pt>
                <c:pt idx="23">
                  <c:v>0.03</c:v>
                </c:pt>
                <c:pt idx="24">
                  <c:v>0.02</c:v>
                </c:pt>
                <c:pt idx="25">
                  <c:v>0.03</c:v>
                </c:pt>
                <c:pt idx="26">
                  <c:v>2.6000000000000002E-2</c:v>
                </c:pt>
              </c:numCache>
            </c:numRef>
          </c:val>
          <c:extLst>
            <c:ext xmlns:c16="http://schemas.microsoft.com/office/drawing/2014/chart" uri="{C3380CC4-5D6E-409C-BE32-E72D297353CC}">
              <c16:uniqueId val="{00000011-6B3C-492A-9A9B-823C8ACF97EB}"/>
            </c:ext>
          </c:extLst>
        </c:ser>
        <c:ser>
          <c:idx val="2"/>
          <c:order val="2"/>
          <c:tx>
            <c:strRef>
              <c:f>'[tabellen rapportage 20240313.xlsx]rendement ingedikt (3)'!$R$3</c:f>
              <c:strCache>
                <c:ptCount val="1"/>
                <c:pt idx="0">
                  <c:v>baan TI-keten</c:v>
                </c:pt>
              </c:strCache>
            </c:strRef>
          </c:tx>
          <c:spPr>
            <a:solidFill>
              <a:srgbClr val="B3E492"/>
            </a:solidFill>
            <a:ln>
              <a:noFill/>
            </a:ln>
            <a:effectLst/>
          </c:spPr>
          <c:invertIfNegative val="0"/>
          <c:dPt>
            <c:idx val="5"/>
            <c:invertIfNegative val="0"/>
            <c:bubble3D val="0"/>
            <c:spPr>
              <a:solidFill>
                <a:srgbClr val="B3E492"/>
              </a:solidFill>
              <a:ln w="15875">
                <a:solidFill>
                  <a:schemeClr val="tx1"/>
                </a:solidFill>
              </a:ln>
              <a:effectLst/>
            </c:spPr>
            <c:extLst>
              <c:ext xmlns:c16="http://schemas.microsoft.com/office/drawing/2014/chart" uri="{C3380CC4-5D6E-409C-BE32-E72D297353CC}">
                <c16:uniqueId val="{00000013-6B3C-492A-9A9B-823C8ACF97EB}"/>
              </c:ext>
            </c:extLst>
          </c:dPt>
          <c:dPt>
            <c:idx val="12"/>
            <c:invertIfNegative val="0"/>
            <c:bubble3D val="0"/>
            <c:spPr>
              <a:solidFill>
                <a:srgbClr val="B3E492"/>
              </a:solidFill>
              <a:ln w="15875">
                <a:solidFill>
                  <a:schemeClr val="tx1"/>
                </a:solidFill>
              </a:ln>
              <a:effectLst/>
            </c:spPr>
            <c:extLst>
              <c:ext xmlns:c16="http://schemas.microsoft.com/office/drawing/2014/chart" uri="{C3380CC4-5D6E-409C-BE32-E72D297353CC}">
                <c16:uniqueId val="{00000015-6B3C-492A-9A9B-823C8ACF97EB}"/>
              </c:ext>
            </c:extLst>
          </c:dPt>
          <c:dPt>
            <c:idx val="19"/>
            <c:invertIfNegative val="0"/>
            <c:bubble3D val="0"/>
            <c:spPr>
              <a:solidFill>
                <a:srgbClr val="B3E492"/>
              </a:solidFill>
              <a:ln w="15875">
                <a:solidFill>
                  <a:schemeClr val="tx1"/>
                </a:solidFill>
              </a:ln>
              <a:effectLst/>
            </c:spPr>
            <c:extLst>
              <c:ext xmlns:c16="http://schemas.microsoft.com/office/drawing/2014/chart" uri="{C3380CC4-5D6E-409C-BE32-E72D297353CC}">
                <c16:uniqueId val="{00000017-6B3C-492A-9A9B-823C8ACF97EB}"/>
              </c:ext>
            </c:extLst>
          </c:dPt>
          <c:dPt>
            <c:idx val="26"/>
            <c:invertIfNegative val="0"/>
            <c:bubble3D val="0"/>
            <c:spPr>
              <a:solidFill>
                <a:srgbClr val="B3E492"/>
              </a:solidFill>
              <a:ln w="15875">
                <a:solidFill>
                  <a:schemeClr val="tx1"/>
                </a:solidFill>
              </a:ln>
              <a:effectLst/>
            </c:spPr>
            <c:extLst>
              <c:ext xmlns:c16="http://schemas.microsoft.com/office/drawing/2014/chart" uri="{C3380CC4-5D6E-409C-BE32-E72D297353CC}">
                <c16:uniqueId val="{00000019-6B3C-492A-9A9B-823C8ACF97E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'[tabellen rapportage 20240313.xlsx]rendement ingedikt (3)'!$O$4:$O$30</c:f>
              <c:strCache>
                <c:ptCount val="27"/>
                <c:pt idx="0">
                  <c:v>2018</c:v>
                </c:pt>
                <c:pt idx="1">
                  <c:v>2019</c:v>
                </c:pt>
                <c:pt idx="2">
                  <c:v>2020</c:v>
                </c:pt>
                <c:pt idx="3">
                  <c:v>2021</c:v>
                </c:pt>
                <c:pt idx="4">
                  <c:v>2022</c:v>
                </c:pt>
                <c:pt idx="5">
                  <c:v>gemiddeld</c:v>
                </c:pt>
                <c:pt idx="7">
                  <c:v>2018</c:v>
                </c:pt>
                <c:pt idx="8">
                  <c:v>2019</c:v>
                </c:pt>
                <c:pt idx="9">
                  <c:v>2020</c:v>
                </c:pt>
                <c:pt idx="10">
                  <c:v>2021</c:v>
                </c:pt>
                <c:pt idx="11">
                  <c:v>2022</c:v>
                </c:pt>
                <c:pt idx="12">
                  <c:v>gemiddeld</c:v>
                </c:pt>
                <c:pt idx="14">
                  <c:v>2018</c:v>
                </c:pt>
                <c:pt idx="15">
                  <c:v>2019</c:v>
                </c:pt>
                <c:pt idx="16">
                  <c:v>2020</c:v>
                </c:pt>
                <c:pt idx="17">
                  <c:v>2021</c:v>
                </c:pt>
                <c:pt idx="18">
                  <c:v>2022</c:v>
                </c:pt>
                <c:pt idx="19">
                  <c:v>gemiddeld</c:v>
                </c:pt>
                <c:pt idx="21">
                  <c:v>2018</c:v>
                </c:pt>
                <c:pt idx="22">
                  <c:v>2019</c:v>
                </c:pt>
                <c:pt idx="23">
                  <c:v>2020</c:v>
                </c:pt>
                <c:pt idx="24">
                  <c:v>2021</c:v>
                </c:pt>
                <c:pt idx="25">
                  <c:v>2022</c:v>
                </c:pt>
                <c:pt idx="26">
                  <c:v>gemiddeld</c:v>
                </c:pt>
              </c:strCache>
            </c:strRef>
          </c:cat>
          <c:val>
            <c:numRef>
              <c:f>'[tabellen rapportage 20240313.xlsx]rendement ingedikt (3)'!$R$4:$R$30</c:f>
              <c:numCache>
                <c:formatCode>0%</c:formatCode>
                <c:ptCount val="27"/>
                <c:pt idx="0">
                  <c:v>0.19</c:v>
                </c:pt>
                <c:pt idx="1">
                  <c:v>0.2</c:v>
                </c:pt>
                <c:pt idx="2">
                  <c:v>0.14000000000000001</c:v>
                </c:pt>
                <c:pt idx="3">
                  <c:v>0.14000000000000001</c:v>
                </c:pt>
                <c:pt idx="4">
                  <c:v>0.19</c:v>
                </c:pt>
                <c:pt idx="5">
                  <c:v>0.17200000000000001</c:v>
                </c:pt>
                <c:pt idx="7">
                  <c:v>0.18</c:v>
                </c:pt>
                <c:pt idx="8">
                  <c:v>0.16</c:v>
                </c:pt>
                <c:pt idx="9">
                  <c:v>0.13</c:v>
                </c:pt>
                <c:pt idx="10">
                  <c:v>0.16</c:v>
                </c:pt>
                <c:pt idx="11">
                  <c:v>0.15</c:v>
                </c:pt>
                <c:pt idx="12">
                  <c:v>0.156</c:v>
                </c:pt>
                <c:pt idx="14">
                  <c:v>0.1</c:v>
                </c:pt>
                <c:pt idx="15">
                  <c:v>0.1</c:v>
                </c:pt>
                <c:pt idx="16">
                  <c:v>0.08</c:v>
                </c:pt>
                <c:pt idx="17">
                  <c:v>0.11</c:v>
                </c:pt>
                <c:pt idx="18">
                  <c:v>0.1</c:v>
                </c:pt>
                <c:pt idx="19">
                  <c:v>9.8000000000000004E-2</c:v>
                </c:pt>
                <c:pt idx="21">
                  <c:v>7.0000000000000007E-2</c:v>
                </c:pt>
                <c:pt idx="22">
                  <c:v>0.05</c:v>
                </c:pt>
                <c:pt idx="23">
                  <c:v>0.03</c:v>
                </c:pt>
                <c:pt idx="24">
                  <c:v>0.05</c:v>
                </c:pt>
                <c:pt idx="25">
                  <c:v>0.05</c:v>
                </c:pt>
                <c:pt idx="26">
                  <c:v>0.05</c:v>
                </c:pt>
              </c:numCache>
            </c:numRef>
          </c:val>
          <c:extLst>
            <c:ext xmlns:c16="http://schemas.microsoft.com/office/drawing/2014/chart" uri="{C3380CC4-5D6E-409C-BE32-E72D297353CC}">
              <c16:uniqueId val="{0000001A-6B3C-492A-9A9B-823C8ACF97EB}"/>
            </c:ext>
          </c:extLst>
        </c:ser>
        <c:dLbls>
          <c:showLegendKey val="0"/>
          <c:showVal val="0"/>
          <c:showCatName val="0"/>
          <c:showSerName val="0"/>
          <c:showPercent val="0"/>
          <c:showBubbleSize val="0"/>
        </c:dLbls>
        <c:gapWidth val="30"/>
        <c:overlap val="100"/>
        <c:axId val="696828256"/>
        <c:axId val="696828976"/>
      </c:barChart>
      <c:catAx>
        <c:axId val="69682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696828976"/>
        <c:crosses val="autoZero"/>
        <c:auto val="1"/>
        <c:lblAlgn val="ctr"/>
        <c:lblOffset val="100"/>
        <c:noMultiLvlLbl val="0"/>
      </c:catAx>
      <c:valAx>
        <c:axId val="696828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l-NL"/>
          </a:p>
        </c:txPr>
        <c:crossAx val="696828256"/>
        <c:crosses val="autoZero"/>
        <c:crossBetween val="between"/>
      </c:valAx>
      <c:spPr>
        <a:noFill/>
        <a:ln>
          <a:noFill/>
        </a:ln>
        <a:effectLst/>
      </c:spPr>
    </c:plotArea>
    <c:legend>
      <c:legendPos val="b"/>
      <c:layout>
        <c:manualLayout>
          <c:xMode val="edge"/>
          <c:yMode val="edge"/>
          <c:x val="0.21855278908241998"/>
          <c:y val="0.93613796680832506"/>
          <c:w val="0.56289428525067897"/>
          <c:h val="6.145246732903798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0.17178</cdr:x>
      <cdr:y>0.28768</cdr:y>
    </cdr:from>
    <cdr:to>
      <cdr:x>0.36052</cdr:x>
      <cdr:y>0.37255</cdr:y>
    </cdr:to>
    <cdr:sp macro="" textlink="">
      <cdr:nvSpPr>
        <cdr:cNvPr id="2" name="Tekstvak 1">
          <a:extLst xmlns:a="http://schemas.openxmlformats.org/drawingml/2006/main">
            <a:ext uri="{FF2B5EF4-FFF2-40B4-BE49-F238E27FC236}">
              <a16:creationId xmlns:a16="http://schemas.microsoft.com/office/drawing/2014/main" id="{8972CA74-3E6F-0925-2A05-6C91B5D9F32B}"/>
            </a:ext>
          </a:extLst>
        </cdr:cNvPr>
        <cdr:cNvSpPr txBox="1"/>
      </cdr:nvSpPr>
      <cdr:spPr>
        <a:xfrm xmlns:a="http://schemas.openxmlformats.org/drawingml/2006/main">
          <a:off x="1585256" y="1146905"/>
          <a:ext cx="1741786" cy="3383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l-NL" sz="1600" dirty="0"/>
            <a:t>hbo master</a:t>
          </a:r>
        </a:p>
      </cdr:txBody>
    </cdr:sp>
  </cdr:relSizeAnchor>
  <cdr:relSizeAnchor xmlns:cdr="http://schemas.openxmlformats.org/drawingml/2006/chartDrawing">
    <cdr:from>
      <cdr:x>0.00742</cdr:x>
      <cdr:y>0.02377</cdr:y>
    </cdr:from>
    <cdr:to>
      <cdr:x>0.1472</cdr:x>
      <cdr:y>0.08418</cdr:y>
    </cdr:to>
    <cdr:sp macro="" textlink="">
      <cdr:nvSpPr>
        <cdr:cNvPr id="3" name="Tekstvak 2">
          <a:extLst xmlns:a="http://schemas.openxmlformats.org/drawingml/2006/main">
            <a:ext uri="{FF2B5EF4-FFF2-40B4-BE49-F238E27FC236}">
              <a16:creationId xmlns:a16="http://schemas.microsoft.com/office/drawing/2014/main" id="{A10DF906-89A4-3F9A-18EB-0E252079C2A7}"/>
            </a:ext>
          </a:extLst>
        </cdr:cNvPr>
        <cdr:cNvSpPr txBox="1"/>
      </cdr:nvSpPr>
      <cdr:spPr>
        <a:xfrm xmlns:a="http://schemas.openxmlformats.org/drawingml/2006/main">
          <a:off x="76200" y="115648"/>
          <a:ext cx="1435308" cy="2939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NL" sz="1400" dirty="0"/>
            <a:t>hbo'ers in TI</a:t>
          </a:r>
          <a:endParaRPr lang="nl-NL" sz="1600" dirty="0"/>
        </a:p>
      </cdr:txBody>
    </cdr:sp>
  </cdr:relSizeAnchor>
  <cdr:relSizeAnchor xmlns:cdr="http://schemas.openxmlformats.org/drawingml/2006/chartDrawing">
    <cdr:from>
      <cdr:x>0.41563</cdr:x>
      <cdr:y>0.6288</cdr:y>
    </cdr:from>
    <cdr:to>
      <cdr:x>0.66043</cdr:x>
      <cdr:y>0.71366</cdr:y>
    </cdr:to>
    <cdr:sp macro="" textlink="">
      <cdr:nvSpPr>
        <cdr:cNvPr id="6" name="Tekstvak 1">
          <a:extLst xmlns:a="http://schemas.openxmlformats.org/drawingml/2006/main">
            <a:ext uri="{FF2B5EF4-FFF2-40B4-BE49-F238E27FC236}">
              <a16:creationId xmlns:a16="http://schemas.microsoft.com/office/drawing/2014/main" id="{9CE825E2-5D53-849F-1891-F8A98D47BC92}"/>
            </a:ext>
          </a:extLst>
        </cdr:cNvPr>
        <cdr:cNvSpPr txBox="1"/>
      </cdr:nvSpPr>
      <cdr:spPr>
        <a:xfrm xmlns:a="http://schemas.openxmlformats.org/drawingml/2006/main">
          <a:off x="2244436" y="1885836"/>
          <a:ext cx="1321924" cy="254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l-NL" sz="1600" dirty="0"/>
            <a:t>hbo bachelor</a:t>
          </a:r>
        </a:p>
      </cdr:txBody>
    </cdr:sp>
  </cdr:relSizeAnchor>
  <cdr:relSizeAnchor xmlns:cdr="http://schemas.openxmlformats.org/drawingml/2006/chartDrawing">
    <cdr:from>
      <cdr:x>0.40216</cdr:x>
      <cdr:y>0.86137</cdr:y>
    </cdr:from>
    <cdr:to>
      <cdr:x>0.64318</cdr:x>
      <cdr:y>0.92748</cdr:y>
    </cdr:to>
    <cdr:sp macro="" textlink="">
      <cdr:nvSpPr>
        <cdr:cNvPr id="7" name="Tekstvak 1">
          <a:extLst xmlns:a="http://schemas.openxmlformats.org/drawingml/2006/main">
            <a:ext uri="{FF2B5EF4-FFF2-40B4-BE49-F238E27FC236}">
              <a16:creationId xmlns:a16="http://schemas.microsoft.com/office/drawing/2014/main" id="{4FB167B3-A8B0-ECC2-832A-7CCF32A5EF6D}"/>
            </a:ext>
          </a:extLst>
        </cdr:cNvPr>
        <cdr:cNvSpPr txBox="1"/>
      </cdr:nvSpPr>
      <cdr:spPr>
        <a:xfrm xmlns:a="http://schemas.openxmlformats.org/drawingml/2006/main">
          <a:off x="4129453" y="4191000"/>
          <a:ext cx="2474824" cy="3216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l-NL" dirty="0">
              <a:solidFill>
                <a:schemeClr val="bg1"/>
              </a:solidFill>
            </a:rPr>
            <a:t>associate degree (NQLF 5) </a:t>
          </a:r>
        </a:p>
      </cdr:txBody>
    </cdr:sp>
  </cdr:relSizeAnchor>
  <cdr:relSizeAnchor xmlns:cdr="http://schemas.openxmlformats.org/drawingml/2006/chartDrawing">
    <cdr:from>
      <cdr:x>0.83539</cdr:x>
      <cdr:y>0</cdr:y>
    </cdr:from>
    <cdr:to>
      <cdr:x>1</cdr:x>
      <cdr:y>0.06729</cdr:y>
    </cdr:to>
    <cdr:sp macro="" textlink="">
      <cdr:nvSpPr>
        <cdr:cNvPr id="5" name="Tekstvak 4">
          <a:extLst xmlns:a="http://schemas.openxmlformats.org/drawingml/2006/main">
            <a:ext uri="{FF2B5EF4-FFF2-40B4-BE49-F238E27FC236}">
              <a16:creationId xmlns:a16="http://schemas.microsoft.com/office/drawing/2014/main" id="{BF2E0538-1348-380D-76D9-E5B10C00C4C2}"/>
            </a:ext>
          </a:extLst>
        </cdr:cNvPr>
        <cdr:cNvSpPr txBox="1"/>
      </cdr:nvSpPr>
      <cdr:spPr>
        <a:xfrm xmlns:a="http://schemas.openxmlformats.org/drawingml/2006/main">
          <a:off x="8854145" y="-1485899"/>
          <a:ext cx="1744717" cy="332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nl-NL" sz="1400" dirty="0"/>
            <a:t>totaal TI-werknemers</a:t>
          </a:r>
        </a:p>
      </cdr:txBody>
    </cdr:sp>
  </cdr:relSizeAnchor>
  <cdr:relSizeAnchor xmlns:cdr="http://schemas.openxmlformats.org/drawingml/2006/chartDrawing">
    <cdr:from>
      <cdr:x>0.38228</cdr:x>
      <cdr:y>0.16096</cdr:y>
    </cdr:from>
    <cdr:to>
      <cdr:x>0.70989</cdr:x>
      <cdr:y>0.24952</cdr:y>
    </cdr:to>
    <cdr:sp macro="" textlink="">
      <cdr:nvSpPr>
        <cdr:cNvPr id="12" name="Tekstvak 11">
          <a:extLst xmlns:a="http://schemas.openxmlformats.org/drawingml/2006/main">
            <a:ext uri="{FF2B5EF4-FFF2-40B4-BE49-F238E27FC236}">
              <a16:creationId xmlns:a16="http://schemas.microsoft.com/office/drawing/2014/main" id="{B0EFA992-9BFE-162A-E8DC-10791B15539E}"/>
            </a:ext>
          </a:extLst>
        </cdr:cNvPr>
        <cdr:cNvSpPr txBox="1"/>
      </cdr:nvSpPr>
      <cdr:spPr>
        <a:xfrm xmlns:a="http://schemas.openxmlformats.org/drawingml/2006/main">
          <a:off x="2064328" y="442759"/>
          <a:ext cx="1769094" cy="2436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NL" sz="1600" dirty="0">
              <a:effectLst/>
            </a:rPr>
            <a:t>totaal</a:t>
          </a:r>
          <a:r>
            <a:rPr lang="nl-NL" sz="1600" baseline="0" dirty="0">
              <a:effectLst/>
            </a:rPr>
            <a:t> </a:t>
          </a:r>
          <a:r>
            <a:rPr lang="nl-NL" sz="1600" dirty="0">
              <a:effectLst/>
            </a:rPr>
            <a:t>TI-werknemers</a:t>
          </a:r>
        </a:p>
        <a:p xmlns:a="http://schemas.openxmlformats.org/drawingml/2006/main">
          <a:endParaRPr lang="nl-NL" sz="1100" dirty="0"/>
        </a:p>
      </cdr:txBody>
    </cdr:sp>
  </cdr:relSizeAnchor>
  <cdr:relSizeAnchor xmlns:cdr="http://schemas.openxmlformats.org/drawingml/2006/chartDrawing">
    <cdr:from>
      <cdr:x>0.52724</cdr:x>
      <cdr:y>0.23098</cdr:y>
    </cdr:from>
    <cdr:to>
      <cdr:x>0.55033</cdr:x>
      <cdr:y>0.31644</cdr:y>
    </cdr:to>
    <cdr:cxnSp macro="">
      <cdr:nvCxnSpPr>
        <cdr:cNvPr id="13" name="Rechte verbindingslijn met pijl 12">
          <a:extLst xmlns:a="http://schemas.openxmlformats.org/drawingml/2006/main">
            <a:ext uri="{FF2B5EF4-FFF2-40B4-BE49-F238E27FC236}">
              <a16:creationId xmlns:a16="http://schemas.microsoft.com/office/drawing/2014/main" id="{20EEC521-2384-BE64-4AB0-BB29AF42B087}"/>
            </a:ext>
          </a:extLst>
        </cdr:cNvPr>
        <cdr:cNvCxnSpPr/>
      </cdr:nvCxnSpPr>
      <cdr:spPr>
        <a:xfrm xmlns:a="http://schemas.openxmlformats.org/drawingml/2006/main">
          <a:off x="2847109" y="692727"/>
          <a:ext cx="124691" cy="25630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0.25576</cdr:x>
      <cdr:y>0.34618</cdr:y>
    </cdr:from>
    <cdr:to>
      <cdr:x>0.27566</cdr:x>
      <cdr:y>0.40416</cdr:y>
    </cdr:to>
    <cdr:cxnSp macro="">
      <cdr:nvCxnSpPr>
        <cdr:cNvPr id="4" name="Rechte verbindingslijn met pijl 3">
          <a:extLst xmlns:a="http://schemas.openxmlformats.org/drawingml/2006/main">
            <a:ext uri="{FF2B5EF4-FFF2-40B4-BE49-F238E27FC236}">
              <a16:creationId xmlns:a16="http://schemas.microsoft.com/office/drawing/2014/main" id="{99622FE1-75C9-B707-E3EC-FEC262358784}"/>
            </a:ext>
          </a:extLst>
        </cdr:cNvPr>
        <cdr:cNvCxnSpPr/>
      </cdr:nvCxnSpPr>
      <cdr:spPr>
        <a:xfrm xmlns:a="http://schemas.openxmlformats.org/drawingml/2006/main">
          <a:off x="1381125" y="1038225"/>
          <a:ext cx="107434" cy="17388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0.90585</cdr:x>
      <cdr:y>0.92618</cdr:y>
    </cdr:from>
    <cdr:to>
      <cdr:x>0.92732</cdr:x>
      <cdr:y>0.96645</cdr:y>
    </cdr:to>
    <cdr:sp macro="" textlink="">
      <cdr:nvSpPr>
        <cdr:cNvPr id="8" name="Tekstvak 7"/>
        <cdr:cNvSpPr txBox="1"/>
      </cdr:nvSpPr>
      <cdr:spPr>
        <a:xfrm xmlns:a="http://schemas.openxmlformats.org/drawingml/2006/main">
          <a:off x="5460520" y="2777706"/>
          <a:ext cx="129397" cy="1207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l-NL" sz="1100"/>
        </a:p>
      </cdr:txBody>
    </cdr:sp>
  </cdr:relSizeAnchor>
  <cdr:relSizeAnchor xmlns:cdr="http://schemas.openxmlformats.org/drawingml/2006/chartDrawing">
    <cdr:from>
      <cdr:x>0.88931</cdr:x>
      <cdr:y>0.90049</cdr:y>
    </cdr:from>
    <cdr:to>
      <cdr:x>0.90362</cdr:x>
      <cdr:y>0.95705</cdr:y>
    </cdr:to>
    <cdr:sp macro="" textlink="">
      <cdr:nvSpPr>
        <cdr:cNvPr id="9" name="Tekstvak 8"/>
        <cdr:cNvSpPr txBox="1"/>
      </cdr:nvSpPr>
      <cdr:spPr>
        <a:xfrm xmlns:a="http://schemas.openxmlformats.org/drawingml/2006/main">
          <a:off x="9131558" y="4381309"/>
          <a:ext cx="146937" cy="2751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NL" sz="9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0.45376</cdr:x>
      <cdr:y>0.85778</cdr:y>
    </cdr:from>
    <cdr:to>
      <cdr:x>0.65788</cdr:x>
      <cdr:y>0.92262</cdr:y>
    </cdr:to>
    <cdr:sp macro="" textlink="">
      <cdr:nvSpPr>
        <cdr:cNvPr id="2" name="Tekstvak 1"/>
        <cdr:cNvSpPr txBox="1"/>
      </cdr:nvSpPr>
      <cdr:spPr>
        <a:xfrm xmlns:a="http://schemas.openxmlformats.org/drawingml/2006/main">
          <a:off x="2665562" y="2967488"/>
          <a:ext cx="1199072" cy="2242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NL" sz="1400" dirty="0"/>
            <a:t>bedrijfsgrootte</a:t>
          </a:r>
          <a:endParaRPr lang="nl-NL" sz="900" dirty="0"/>
        </a:p>
      </cdr:txBody>
    </cdr:sp>
  </cdr:relSizeAnchor>
</c:userShapes>
</file>

<file path=ppt/drawings/drawing3.xml><?xml version="1.0" encoding="utf-8"?>
<c:userShapes xmlns:c="http://schemas.openxmlformats.org/drawingml/2006/chart">
  <cdr:relSizeAnchor xmlns:cdr="http://schemas.openxmlformats.org/drawingml/2006/chartDrawing">
    <cdr:from>
      <cdr:x>0.11439</cdr:x>
      <cdr:y>0.02358</cdr:y>
    </cdr:from>
    <cdr:to>
      <cdr:x>0.2931</cdr:x>
      <cdr:y>0.08058</cdr:y>
    </cdr:to>
    <cdr:sp macro="" textlink="">
      <cdr:nvSpPr>
        <cdr:cNvPr id="2" name="Tekstvak 1">
          <a:extLst xmlns:a="http://schemas.openxmlformats.org/drawingml/2006/main">
            <a:ext uri="{FF2B5EF4-FFF2-40B4-BE49-F238E27FC236}">
              <a16:creationId xmlns:a16="http://schemas.microsoft.com/office/drawing/2014/main" id="{92D5D3CB-82EF-7E23-6E92-1F23DE107038}"/>
            </a:ext>
          </a:extLst>
        </cdr:cNvPr>
        <cdr:cNvSpPr txBox="1"/>
      </cdr:nvSpPr>
      <cdr:spPr>
        <a:xfrm xmlns:a="http://schemas.openxmlformats.org/drawingml/2006/main">
          <a:off x="1347213" y="124270"/>
          <a:ext cx="2104752" cy="3004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NL" sz="1400" dirty="0"/>
            <a:t>Elektrotechniek</a:t>
          </a:r>
          <a:endParaRPr lang="nl-NL" sz="1100" dirty="0"/>
        </a:p>
      </cdr:txBody>
    </cdr:sp>
  </cdr:relSizeAnchor>
  <cdr:relSizeAnchor xmlns:cdr="http://schemas.openxmlformats.org/drawingml/2006/chartDrawing">
    <cdr:from>
      <cdr:x>0.33062</cdr:x>
      <cdr:y>0.24747</cdr:y>
    </cdr:from>
    <cdr:to>
      <cdr:x>0.54196</cdr:x>
      <cdr:y>0.30827</cdr:y>
    </cdr:to>
    <cdr:sp macro="" textlink="">
      <cdr:nvSpPr>
        <cdr:cNvPr id="3" name="Tekstvak 2">
          <a:extLst xmlns:a="http://schemas.openxmlformats.org/drawingml/2006/main">
            <a:ext uri="{FF2B5EF4-FFF2-40B4-BE49-F238E27FC236}">
              <a16:creationId xmlns:a16="http://schemas.microsoft.com/office/drawing/2014/main" id="{DA43625D-7EBD-E734-C27A-038269BBD1BD}"/>
            </a:ext>
          </a:extLst>
        </cdr:cNvPr>
        <cdr:cNvSpPr txBox="1"/>
      </cdr:nvSpPr>
      <cdr:spPr>
        <a:xfrm xmlns:a="http://schemas.openxmlformats.org/drawingml/2006/main">
          <a:off x="3893875" y="1304354"/>
          <a:ext cx="2489051" cy="320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NL" sz="1400" dirty="0"/>
            <a:t>Werktuigbouwkunde</a:t>
          </a:r>
          <a:endParaRPr lang="nl-NL" sz="1200" dirty="0"/>
        </a:p>
      </cdr:txBody>
    </cdr:sp>
  </cdr:relSizeAnchor>
  <cdr:relSizeAnchor xmlns:cdr="http://schemas.openxmlformats.org/drawingml/2006/chartDrawing">
    <cdr:from>
      <cdr:x>0.78895</cdr:x>
      <cdr:y>0.43464</cdr:y>
    </cdr:from>
    <cdr:to>
      <cdr:x>0.99408</cdr:x>
      <cdr:y>0.48784</cdr:y>
    </cdr:to>
    <cdr:sp macro="" textlink="">
      <cdr:nvSpPr>
        <cdr:cNvPr id="5" name="Tekstvak 4">
          <a:extLst xmlns:a="http://schemas.openxmlformats.org/drawingml/2006/main">
            <a:ext uri="{FF2B5EF4-FFF2-40B4-BE49-F238E27FC236}">
              <a16:creationId xmlns:a16="http://schemas.microsoft.com/office/drawing/2014/main" id="{64BD4C53-DF1F-7CE6-C862-D07A36DFAB20}"/>
            </a:ext>
          </a:extLst>
        </cdr:cNvPr>
        <cdr:cNvSpPr txBox="1"/>
      </cdr:nvSpPr>
      <cdr:spPr>
        <a:xfrm xmlns:a="http://schemas.openxmlformats.org/drawingml/2006/main">
          <a:off x="8316490" y="2290846"/>
          <a:ext cx="2162317" cy="2803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NL" sz="1400" dirty="0"/>
            <a:t>Technische bedrijfskunde</a:t>
          </a:r>
        </a:p>
      </cdr:txBody>
    </cdr:sp>
  </cdr:relSizeAnchor>
  <cdr:relSizeAnchor xmlns:cdr="http://schemas.openxmlformats.org/drawingml/2006/chartDrawing">
    <cdr:from>
      <cdr:x>0.59538</cdr:x>
      <cdr:y>0.3383</cdr:y>
    </cdr:from>
    <cdr:to>
      <cdr:x>0.75389</cdr:x>
      <cdr:y>0.40099</cdr:y>
    </cdr:to>
    <cdr:sp macro="" textlink="">
      <cdr:nvSpPr>
        <cdr:cNvPr id="6" name="Tekstvak 5">
          <a:extLst xmlns:a="http://schemas.openxmlformats.org/drawingml/2006/main">
            <a:ext uri="{FF2B5EF4-FFF2-40B4-BE49-F238E27FC236}">
              <a16:creationId xmlns:a16="http://schemas.microsoft.com/office/drawing/2014/main" id="{8D828215-5196-17C8-E67D-15034AEAB5E4}"/>
            </a:ext>
          </a:extLst>
        </cdr:cNvPr>
        <cdr:cNvSpPr txBox="1"/>
      </cdr:nvSpPr>
      <cdr:spPr>
        <a:xfrm xmlns:a="http://schemas.openxmlformats.org/drawingml/2006/main">
          <a:off x="6276007" y="1783048"/>
          <a:ext cx="1670886" cy="3304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NL" sz="1400" dirty="0"/>
            <a:t>Engineering</a:t>
          </a:r>
          <a:endParaRPr lang="nl-NL"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Tijdelijke aanduiding voor datum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D383A8-DB34-42B8-A742-FA0C6DBAECC8}" type="datetimeFigureOut">
              <a:rPr lang="nl-NL" smtClean="0"/>
              <a:t>15-10-2024</a:t>
            </a:fld>
            <a:endParaRPr lang="nl-NL"/>
          </a:p>
        </p:txBody>
      </p:sp>
      <p:sp>
        <p:nvSpPr>
          <p:cNvPr id="4" name="Tijdelijke aanduiding voor dia-afbeelding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Tijdelijke aanduiding voor notiti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52496A0-F414-4C71-AD0E-225D460FD3A8}" type="slidenum">
              <a:rPr lang="nl-NL" smtClean="0"/>
              <a:t>‹nr.›</a:t>
            </a:fld>
            <a:endParaRPr lang="nl-NL"/>
          </a:p>
        </p:txBody>
      </p:sp>
    </p:spTree>
    <p:extLst>
      <p:ext uri="{BB962C8B-B14F-4D97-AF65-F5344CB8AC3E}">
        <p14:creationId xmlns:p14="http://schemas.microsoft.com/office/powerpoint/2010/main" val="351278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kbanijmegen.sharepoint.com/sites/KBA/KBA%20%20Projecten/Projecten%20U-Z/WT-HBO%20K2023070/Werkmap/Rapportage/Voor%20een%20overzicht%20zie:%20https:/www.vereniginghogescholen.nl/system/knowledge_base/attachments/files/000/000/347/original/Overzicht_hbo_techniekopleidingen_per_1_september_2015.pdf?144300428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2496A0-F414-4C71-AD0E-225D460FD3A8}" type="slidenum">
              <a:rPr lang="nl-NL" smtClean="0"/>
              <a:t>1</a:t>
            </a:fld>
            <a:endParaRPr lang="nl-NL"/>
          </a:p>
        </p:txBody>
      </p:sp>
    </p:spTree>
    <p:extLst>
      <p:ext uri="{BB962C8B-B14F-4D97-AF65-F5344CB8AC3E}">
        <p14:creationId xmlns:p14="http://schemas.microsoft.com/office/powerpoint/2010/main" val="150764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In deze figuur is te zien dat het aantal bèta-gediplomeerden dat na diplomering in de TI werkt (in grote lijnen) is toegenomen: bij diplomacohort ‘21/’22 gaat het om 260 gediplomeerden, iets minder dan het cohort van ‘20/’21, maar wel meer dan de jaren daarvoor.</a:t>
            </a:r>
          </a:p>
          <a:p>
            <a:pPr algn="just">
              <a:lnSpc>
                <a:spcPct val="112000"/>
              </a:lnSpc>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Naast bèta-gediplomeerden zien we ook hbo-gediplomeerden met een niet-technische opleiding in de branche belanden (het grijze deel van de staafdiagram). </a:t>
            </a: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Ook hier liggen de aantallen de laatste diplomacohorten wat hoger dan bij de eerdere cohorten. </a:t>
            </a: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Deze groep overige hbo’ers is wel kleiner dan de bèta-gediplomeerden, maar zij maken toch 35% tot 40% van de hbo-gediplomeerden uit die na diplomering in de TI werken. </a:t>
            </a: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Van deze niet-technisch gediplomeerde hbo’ers die in de TI gaan werken hebben de meesten een bachelorsdiploma Commerciële economie (19 werknemers van diplomacohort ‘21/’22), Human Resource management (18) of Bedrijfskunde (15).</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baseline="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353FBDC7-FE93-4428-A9CB-69F2D03D8BE7}" type="slidenum">
              <a:rPr lang="nl-NL" smtClean="0"/>
              <a:t>13</a:t>
            </a:fld>
            <a:endParaRPr lang="nl-NL"/>
          </a:p>
        </p:txBody>
      </p:sp>
    </p:spTree>
    <p:extLst>
      <p:ext uri="{BB962C8B-B14F-4D97-AF65-F5344CB8AC3E}">
        <p14:creationId xmlns:p14="http://schemas.microsoft.com/office/powerpoint/2010/main" val="2987798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Binnen de bèta-opleidingen zijn er vier hbo-stamopleidingen/richtingen die we tot de TI-opleidingen rekenen. </a:t>
            </a: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Dit betreffen 1) Elektrotechniek, 2) Technische bedrijfskunde, 3) Werktuigbouwkunde en 4) Engineering (zie voetnoot 4, pagina 18 van de rapportage voor onderliggende </a:t>
            </a:r>
            <a:r>
              <a:rPr lang="nl-NL" sz="1800" dirty="0" err="1">
                <a:effectLst/>
                <a:latin typeface="Calibri" panose="020F0502020204030204" pitchFamily="34" charset="0"/>
                <a:ea typeface="Times New Roman" panose="02020603050405020304" pitchFamily="18" charset="0"/>
                <a:cs typeface="Arial" panose="020B0604020202020204" pitchFamily="34" charset="0"/>
              </a:rPr>
              <a:t>croho’s</a:t>
            </a:r>
            <a:r>
              <a:rPr lang="nl-NL" sz="1800" dirty="0">
                <a:effectLst/>
                <a:latin typeface="Calibri" panose="020F0502020204030204" pitchFamily="34" charset="0"/>
                <a:ea typeface="Times New Roman" panose="02020603050405020304" pitchFamily="18" charset="0"/>
                <a:cs typeface="Arial" panose="020B0604020202020204" pitchFamily="34" charset="0"/>
              </a:rPr>
              <a:t>)</a:t>
            </a: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Dit zijn tevens de richtingen waaruit de meeste hbo’ers die na diplomering in de TI werken afkomstig zijn. </a:t>
            </a:r>
          </a:p>
          <a:p>
            <a:pPr algn="just">
              <a:lnSpc>
                <a:spcPct val="112000"/>
              </a:lnSpc>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Deze figuur toont per richting het aantal gediplomeerden (per diplomacohort) dat na diplomering in de TI werkt. Het volgende valt op:</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2000"/>
              </a:lnSpc>
              <a:buFont typeface="+mj-lt"/>
              <a:buAutoNum type="arabicPeriod"/>
            </a:pPr>
            <a:r>
              <a:rPr lang="nl-NL" sz="1800" dirty="0">
                <a:effectLst/>
                <a:latin typeface="Calibri" panose="020F0502020204030204" pitchFamily="34" charset="0"/>
                <a:ea typeface="Times New Roman" panose="02020603050405020304" pitchFamily="18" charset="0"/>
                <a:cs typeface="Arial" panose="020B0604020202020204" pitchFamily="34" charset="0"/>
              </a:rPr>
              <a:t>Bij Werktuigbouwkunde zien we bij diplomacohort ‘21/’22 een flinke toename van het aantal gediplomeerden dat in de TI belandt (toename van 37 naar 62). Voor een deel kan deze toename verklaard worden door de eerste lichting gediplomeerden van de ad </a:t>
            </a:r>
            <a:r>
              <a:rPr lang="nl-NL" sz="1800" dirty="0" err="1">
                <a:effectLst/>
                <a:latin typeface="Calibri" panose="020F0502020204030204" pitchFamily="34" charset="0"/>
                <a:ea typeface="Times New Roman" panose="02020603050405020304" pitchFamily="18" charset="0"/>
                <a:cs typeface="Arial" panose="020B0604020202020204" pitchFamily="34" charset="0"/>
              </a:rPr>
              <a:t>Gebouwgebonden</a:t>
            </a:r>
            <a:r>
              <a:rPr lang="nl-NL" sz="1800" dirty="0">
                <a:effectLst/>
                <a:latin typeface="Calibri" panose="020F0502020204030204" pitchFamily="34" charset="0"/>
                <a:ea typeface="Times New Roman" panose="02020603050405020304" pitchFamily="18" charset="0"/>
                <a:cs typeface="Arial" panose="020B0604020202020204" pitchFamily="34" charset="0"/>
              </a:rPr>
              <a:t> installatietechniek (</a:t>
            </a:r>
            <a:r>
              <a:rPr lang="nl-NL" sz="1800" dirty="0" err="1">
                <a:effectLst/>
                <a:latin typeface="Calibri" panose="020F0502020204030204" pitchFamily="34" charset="0"/>
                <a:ea typeface="Times New Roman" panose="02020603050405020304" pitchFamily="18" charset="0"/>
                <a:cs typeface="Arial" panose="020B0604020202020204" pitchFamily="34" charset="0"/>
              </a:rPr>
              <a:t>croho</a:t>
            </a:r>
            <a:r>
              <a:rPr lang="nl-NL" sz="1800" dirty="0">
                <a:effectLst/>
                <a:latin typeface="Calibri" panose="020F0502020204030204" pitchFamily="34" charset="0"/>
                <a:ea typeface="Times New Roman" panose="02020603050405020304" pitchFamily="18" charset="0"/>
                <a:cs typeface="Arial" panose="020B0604020202020204" pitchFamily="34" charset="0"/>
              </a:rPr>
              <a:t> 80159), hiervan werken er 13 na diplomering in de branche, maar ook het rendement van de bachelor Werktuigbouwkunde (</a:t>
            </a:r>
            <a:r>
              <a:rPr lang="nl-NL" sz="1800" dirty="0" err="1">
                <a:effectLst/>
                <a:latin typeface="Calibri" panose="020F0502020204030204" pitchFamily="34" charset="0"/>
                <a:ea typeface="Times New Roman" panose="02020603050405020304" pitchFamily="18" charset="0"/>
                <a:cs typeface="Arial" panose="020B0604020202020204" pitchFamily="34" charset="0"/>
              </a:rPr>
              <a:t>croho</a:t>
            </a:r>
            <a:r>
              <a:rPr lang="nl-NL" sz="1800" dirty="0">
                <a:effectLst/>
                <a:latin typeface="Calibri" panose="020F0502020204030204" pitchFamily="34" charset="0"/>
                <a:ea typeface="Times New Roman" panose="02020603050405020304" pitchFamily="18" charset="0"/>
                <a:cs typeface="Arial" panose="020B0604020202020204" pitchFamily="34" charset="0"/>
              </a:rPr>
              <a:t> 34280) zit in de lift (toename van 34 in ‘20/’21 naar 47 in ‘21/’22).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2000"/>
              </a:lnSpc>
              <a:buFont typeface="+mj-lt"/>
              <a:buAutoNum type="arabicPeriod"/>
            </a:pPr>
            <a:r>
              <a:rPr lang="nl-NL" sz="1800" dirty="0">
                <a:effectLst/>
                <a:latin typeface="Calibri" panose="020F0502020204030204" pitchFamily="34" charset="0"/>
                <a:ea typeface="Times New Roman" panose="02020603050405020304" pitchFamily="18" charset="0"/>
                <a:cs typeface="Arial" panose="020B0604020202020204" pitchFamily="34" charset="0"/>
              </a:rPr>
              <a:t>Bij eerdere diplomacohorten waren de meeste gediplomeerden afkomstig vanuit de Elektrotechniek en Technische bedrijfskunde, maar hier zien we bij cohort ‘21/’22 een afname ten opzichte van de cohorten daarvoor, vanuit beide richtingen gaat het om een kleine 50 gediplomeerden.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2000"/>
              </a:lnSpc>
              <a:buFont typeface="+mj-lt"/>
              <a:buAutoNum type="arabicPeriod"/>
            </a:pPr>
            <a:r>
              <a:rPr lang="nl-NL" sz="1800" dirty="0">
                <a:effectLst/>
                <a:latin typeface="Calibri" panose="020F0502020204030204" pitchFamily="34" charset="0"/>
                <a:ea typeface="Times New Roman" panose="02020603050405020304" pitchFamily="18" charset="0"/>
                <a:cs typeface="Arial" panose="020B0604020202020204" pitchFamily="34" charset="0"/>
              </a:rPr>
              <a:t>Het aantal gediplomeerden Engineering dat in de TI terecht komt is wat lager vergeleken met de ander TI-richtingen, maar hier zien we de laatste jaren wel een gestage toename: namelijk van 7 gediplomeerden van cohort ‘17/’18 naar 29 gediplomeerden van diplomacohort ‘21/’22.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2000"/>
              </a:lnSpc>
              <a:buFont typeface="+mj-lt"/>
              <a:buAutoNum type="arabicPeriod"/>
            </a:pPr>
            <a:r>
              <a:rPr lang="nl-NL" sz="1800" dirty="0">
                <a:effectLst/>
                <a:latin typeface="Calibri" panose="020F0502020204030204" pitchFamily="34" charset="0"/>
                <a:ea typeface="Times New Roman" panose="02020603050405020304" pitchFamily="18" charset="0"/>
                <a:cs typeface="Arial" panose="020B0604020202020204" pitchFamily="34" charset="0"/>
              </a:rPr>
              <a:t>In de figuur staan ook de aantallen gediplomeerden van </a:t>
            </a:r>
            <a:r>
              <a:rPr lang="nl-NL" sz="1800" i="1" dirty="0">
                <a:effectLst/>
                <a:latin typeface="Calibri" panose="020F0502020204030204" pitchFamily="34" charset="0"/>
                <a:ea typeface="Times New Roman" panose="02020603050405020304" pitchFamily="18" charset="0"/>
                <a:cs typeface="Arial" panose="020B0604020202020204" pitchFamily="34" charset="0"/>
              </a:rPr>
              <a:t>overige hbo-bèta-opleidingen</a:t>
            </a:r>
            <a:r>
              <a:rPr lang="nl-NL" sz="1800" dirty="0">
                <a:effectLst/>
                <a:latin typeface="Calibri" panose="020F0502020204030204" pitchFamily="34" charset="0"/>
                <a:ea typeface="Times New Roman" panose="02020603050405020304" pitchFamily="18" charset="0"/>
                <a:cs typeface="Arial" panose="020B0604020202020204" pitchFamily="34" charset="0"/>
              </a:rPr>
              <a:t> die na diplomering in de TI belanden (</a:t>
            </a:r>
            <a:r>
              <a:rPr lang="nl-NL" sz="1800" u="none" strike="noStrike" dirty="0">
                <a:effectLst/>
                <a:latin typeface="Calibri" panose="020F0502020204030204" pitchFamily="34" charset="0"/>
                <a:ea typeface="Times New Roman" panose="02020603050405020304" pitchFamily="18" charset="0"/>
                <a:cs typeface="Times New Roman" panose="02020603050405020304" pitchFamily="18" charset="0"/>
                <a:hlinkClick r:id="rId3"/>
              </a:rPr>
              <a:t>zie</a:t>
            </a:r>
            <a:r>
              <a:rPr lang="nl-NL" sz="1800" dirty="0">
                <a:effectLst/>
                <a:latin typeface="Calibri" panose="020F0502020204030204" pitchFamily="34" charset="0"/>
                <a:ea typeface="Times New Roman" panose="02020603050405020304" pitchFamily="18" charset="0"/>
                <a:cs typeface="Arial" panose="020B0604020202020204" pitchFamily="34" charset="0"/>
              </a:rPr>
              <a:t> bijlage B.3 voor een globaal opleidingsoverzicht van stamopleidingen in sector HTNO). Hier zien we een stijgende lijn, met diplomacohort ‘20/’21 als uitschieter met 84 gediplomeerden. Bij dat cohort piekt die instroom vanuit de bachelor Hbo-ICT (</a:t>
            </a:r>
            <a:r>
              <a:rPr lang="nl-NL" sz="1800" dirty="0" err="1">
                <a:effectLst/>
                <a:latin typeface="Calibri" panose="020F0502020204030204" pitchFamily="34" charset="0"/>
                <a:ea typeface="Times New Roman" panose="02020603050405020304" pitchFamily="18" charset="0"/>
                <a:cs typeface="Arial" panose="020B0604020202020204" pitchFamily="34" charset="0"/>
              </a:rPr>
              <a:t>croho</a:t>
            </a:r>
            <a:r>
              <a:rPr lang="nl-NL" sz="1800" dirty="0">
                <a:effectLst/>
                <a:latin typeface="Calibri" panose="020F0502020204030204" pitchFamily="34" charset="0"/>
                <a:ea typeface="Times New Roman" panose="02020603050405020304" pitchFamily="18" charset="0"/>
                <a:cs typeface="Arial" panose="020B0604020202020204" pitchFamily="34" charset="0"/>
              </a:rPr>
              <a:t> 30020) en de bachelor Mechatronica (</a:t>
            </a:r>
            <a:r>
              <a:rPr lang="nl-NL" sz="1800" dirty="0" err="1">
                <a:effectLst/>
                <a:latin typeface="Calibri" panose="020F0502020204030204" pitchFamily="34" charset="0"/>
                <a:ea typeface="Times New Roman" panose="02020603050405020304" pitchFamily="18" charset="0"/>
                <a:cs typeface="Arial" panose="020B0604020202020204" pitchFamily="34" charset="0"/>
              </a:rPr>
              <a:t>croho</a:t>
            </a:r>
            <a:r>
              <a:rPr lang="nl-NL" sz="1800" dirty="0">
                <a:effectLst/>
                <a:latin typeface="Calibri" panose="020F0502020204030204" pitchFamily="34" charset="0"/>
                <a:ea typeface="Times New Roman" panose="02020603050405020304" pitchFamily="18" charset="0"/>
                <a:cs typeface="Arial" panose="020B0604020202020204" pitchFamily="34" charset="0"/>
              </a:rPr>
              <a:t> 30026) met respectievelijk 18 en 15 gediplomeerden die in de TI belanden.</a:t>
            </a:r>
          </a:p>
          <a:p>
            <a:pPr marL="0" lvl="0" indent="0" algn="just">
              <a:lnSpc>
                <a:spcPct val="112000"/>
              </a:lnSpc>
              <a:buFont typeface="+mj-lt"/>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Van diplomacohort ‘21/’22 werken 75 overige bèta-gediplomeerden na diplomering in de TI. Hiervan hebben de meesten een bachelorsdiploma Mechatronica (16), gevolgd door de bachelor hbo-ICT (11), Built environment (6) en Civiele techniek (5).</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353FBDC7-FE93-4428-A9CB-69F2D03D8BE7}" type="slidenum">
              <a:rPr lang="nl-NL" smtClean="0"/>
              <a:t>14</a:t>
            </a:fld>
            <a:endParaRPr lang="nl-NL"/>
          </a:p>
        </p:txBody>
      </p:sp>
    </p:spTree>
    <p:extLst>
      <p:ext uri="{BB962C8B-B14F-4D97-AF65-F5344CB8AC3E}">
        <p14:creationId xmlns:p14="http://schemas.microsoft.com/office/powerpoint/2010/main" val="364055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In deze figuur staat een samenvattend overzicht van de brancherendement van de vier hbo-TI-stamopleidingen. </a:t>
            </a: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Sec kijkend naar de gediplomeerden die we na diplomering in het WT-werknemersbestand aantreffen (baan WT-bedrijf), dan kunnen we concluderen dat maar een beperkt deel van de gediplomeerden in de branche gaat werken. </a:t>
            </a: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Bij Elektrotechniek is dit percentage het hoogst met zo’n 10%-12%. Bij de overige stamopleidingen ligt dit rond de 5%, al zien we bij Werktuigbouwkunde en Engineering wel een teken van een lichte toename (6% in 2022).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2000"/>
              </a:lnSpc>
            </a:pPr>
            <a:endParaRPr lang="nl-NL" sz="1800"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Uit de CBS-data (polisadministratie) blijkt dat niet alle gediplomeerde hbo’ers die bij een WT-bedrijf gaan werken ook in het WT-werknemersbestand voorkomen. </a:t>
            </a: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De meest voordehand liggende verklaring hiervoor is dat deze werknemers niet onder de weringsfeer van de cao M&amp;T TI vallen. </a:t>
            </a: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Daarnaast zien we ook gediplomeerden terug bij TI-bedrijven die niet bij Wij Techniek aangesloten zijn (SBI TI). </a:t>
            </a: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Als met een iets bredere optiek naar het brancherendement gekeken wordt dan kunnen deze twee groepen ook meegeteld worden, en valt het rendement dus nog een paar procentpunten hoger uit (maximaal 4 procentpunt, bij Elektrotechniek).</a:t>
            </a:r>
          </a:p>
          <a:p>
            <a:pPr algn="just">
              <a:lnSpc>
                <a:spcPct val="112000"/>
              </a:lnSpc>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Veel TI-gerelateerd ontwikkel- en advieswerk vindt in de TI-keten plaats. We zien dat een aanzienlijk groter deel van de hbo’ers daar na diplomering terecht komt. </a:t>
            </a: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Aangezien de TI een schakel in de TI-keten vormt, kan de TI indirect wel van deze professionals profiteren. De uitvoeringscapaciteit en innovatiekracht die van deze mensen uitgaat is niet voor het vak verloren. </a:t>
            </a:r>
          </a:p>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Veel TI-bedrijven opereren immers in bredere samenwerkingsverbanden en de beroepspraktijk kan niet los van deze context gezien worden.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sz="1800" dirty="0">
              <a:effectLst/>
              <a:latin typeface="Calibri" panose="020F0502020204030204" pitchFamily="34" charset="0"/>
              <a:ea typeface="Times New Roman" panose="02020603050405020304" pitchFamily="18" charset="0"/>
              <a:cs typeface="Arial" panose="020B0604020202020204" pitchFamily="34" charset="0"/>
            </a:endParaRPr>
          </a:p>
          <a:p>
            <a:r>
              <a:rPr lang="nl-NL" sz="1800" dirty="0">
                <a:effectLst/>
                <a:latin typeface="Calibri" panose="020F0502020204030204" pitchFamily="34" charset="0"/>
                <a:ea typeface="Times New Roman" panose="02020603050405020304" pitchFamily="18" charset="0"/>
                <a:cs typeface="Arial" panose="020B0604020202020204" pitchFamily="34" charset="0"/>
              </a:rPr>
              <a:t>Dit neemt niet weg dat het grootste deel van de gediplomeerden van de hbo-TI-stamopleidingen terecht komt in een baan buiten de TI/TI-keten, terwijl de vraag naar technische staffuncties in de TI hoog is.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Hieruit kan opgemaakt worden dat werkgevers in andere sectoren wellicht gemakkelijker in staat zijn hbo-schoolverlaters aan te trekken, bijvoorbeeld omdat ze meer hulpbronnen ter beschikking hebben en daardoor een grotere wervingscapaciteit hebben of meer ‘marktmacht’ kunnen mobiliseren, zoals invloed via netwerken en contacten met opleidingen.</a:t>
            </a:r>
            <a:endParaRPr lang="nl-NL" baseline="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353FBDC7-FE93-4428-A9CB-69F2D03D8BE7}" type="slidenum">
              <a:rPr lang="nl-NL" smtClean="0"/>
              <a:t>15</a:t>
            </a:fld>
            <a:endParaRPr lang="nl-NL"/>
          </a:p>
        </p:txBody>
      </p:sp>
    </p:spTree>
    <p:extLst>
      <p:ext uri="{BB962C8B-B14F-4D97-AF65-F5344CB8AC3E}">
        <p14:creationId xmlns:p14="http://schemas.microsoft.com/office/powerpoint/2010/main" val="427028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just">
              <a:lnSpc>
                <a:spcPct val="112000"/>
              </a:lnSpc>
              <a:buFont typeface="+mj-lt"/>
              <a:buNone/>
            </a:pPr>
            <a:r>
              <a:rPr lang="nl-NL" sz="1800" dirty="0">
                <a:effectLst/>
                <a:latin typeface="Calibri" panose="020F0502020204030204" pitchFamily="34" charset="0"/>
                <a:ea typeface="Times New Roman" panose="02020603050405020304" pitchFamily="18" charset="0"/>
                <a:cs typeface="Arial" panose="020B0604020202020204" pitchFamily="34" charset="0"/>
              </a:rPr>
              <a:t>Veel TI-gerelateerd ontwikkel- en advieswerk vindt in de TI-keten plaats. We zien dan ook dat een aanzienlijk groter deel van de hbo’ers daar na diplomering terecht komt. </a:t>
            </a:r>
          </a:p>
          <a:p>
            <a:pPr marL="0" lvl="0" indent="0" algn="just">
              <a:lnSpc>
                <a:spcPct val="112000"/>
              </a:lnSpc>
              <a:buFont typeface="+mj-lt"/>
              <a:buNone/>
            </a:pPr>
            <a:r>
              <a:rPr lang="nl-NL" sz="1800" dirty="0">
                <a:effectLst/>
                <a:latin typeface="Calibri" panose="020F0502020204030204" pitchFamily="34" charset="0"/>
                <a:ea typeface="Times New Roman" panose="02020603050405020304" pitchFamily="18" charset="0"/>
                <a:cs typeface="Arial" panose="020B0604020202020204" pitchFamily="34" charset="0"/>
              </a:rPr>
              <a:t>Aangezien de TI een schakel in de TI-keten vormt, kan de TI indirect wel van deze professionals profiteren. </a:t>
            </a:r>
          </a:p>
          <a:p>
            <a:pPr marL="0" lvl="0" indent="0" algn="just">
              <a:lnSpc>
                <a:spcPct val="112000"/>
              </a:lnSpc>
              <a:buFont typeface="+mj-lt"/>
              <a:buNone/>
            </a:pPr>
            <a:r>
              <a:rPr lang="nl-NL" sz="1800" dirty="0">
                <a:effectLst/>
                <a:latin typeface="Calibri" panose="020F0502020204030204" pitchFamily="34" charset="0"/>
                <a:ea typeface="Times New Roman" panose="02020603050405020304" pitchFamily="18" charset="0"/>
                <a:cs typeface="Arial" panose="020B0604020202020204" pitchFamily="34" charset="0"/>
              </a:rPr>
              <a:t>De uitvoeringscapaciteit en innovatiekracht die van hen uitgaat is dus niet per definitie voor het vak verloren.</a:t>
            </a:r>
          </a:p>
          <a:p>
            <a:pPr marL="0" lvl="0" indent="0" algn="just">
              <a:lnSpc>
                <a:spcPct val="112000"/>
              </a:lnSpc>
              <a:buFont typeface="+mj-lt"/>
              <a:buNone/>
            </a:pPr>
            <a:endParaRPr lang="nl-NL" sz="1800" dirty="0">
              <a:effectLst/>
              <a:latin typeface="Calibri" panose="020F0502020204030204" pitchFamily="34" charset="0"/>
              <a:ea typeface="Times New Roman" panose="02020603050405020304" pitchFamily="18" charset="0"/>
              <a:cs typeface="Arial" panose="020B0604020202020204" pitchFamily="34" charset="0"/>
            </a:endParaRPr>
          </a:p>
          <a:p>
            <a:pPr marL="0" lvl="0" indent="0" algn="just">
              <a:lnSpc>
                <a:spcPct val="112000"/>
              </a:lnSpc>
              <a:buFont typeface="+mj-lt"/>
              <a:buNone/>
            </a:pPr>
            <a:r>
              <a:rPr lang="nl-NL" sz="1800" dirty="0">
                <a:effectLst/>
                <a:latin typeface="Calibri" panose="020F0502020204030204" pitchFamily="34" charset="0"/>
                <a:ea typeface="Times New Roman" panose="02020603050405020304" pitchFamily="18" charset="0"/>
                <a:cs typeface="Arial" panose="020B0604020202020204" pitchFamily="34" charset="0"/>
              </a:rPr>
              <a:t>Dit neemt niet weg dat het grootste deel van de gediplomeerden van de hbo-TI-stamopleidingen terecht komt in een baan buiten de TI/TI-keten, een indicatie</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dat werkgevers in andere sectoren wellicht gemakkelijker in staat zijn hbo-schoolverlaters aan te trekken. </a:t>
            </a:r>
          </a:p>
          <a:p>
            <a:pPr marL="0" lvl="0" indent="0" algn="just">
              <a:lnSpc>
                <a:spcPct val="112000"/>
              </a:lnSpc>
              <a:buFont typeface="+mj-lt"/>
              <a:buNone/>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Bijvoorbeeld omdat ze meer hulpbronnen ter beschikking hebben en daardoor een grotere wervingscapaciteit hebben of meer ‘marktmacht’ kunnen mobiliseren, zoals invloed via netwerken en contacten met opleidingen.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12000"/>
              </a:lnSpc>
              <a:buFont typeface="+mj-lt"/>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12000"/>
              </a:lnSpc>
              <a:buFont typeface="+mj-lt"/>
              <a:buNone/>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Ook is er </a:t>
            </a:r>
            <a:r>
              <a:rPr lang="nl-NL" sz="1800" dirty="0">
                <a:effectLst/>
                <a:latin typeface="Calibri" panose="020F0502020204030204" pitchFamily="34" charset="0"/>
                <a:ea typeface="Times New Roman" panose="02020603050405020304" pitchFamily="18" charset="0"/>
                <a:cs typeface="Arial" panose="020B0604020202020204" pitchFamily="34" charset="0"/>
              </a:rPr>
              <a:t>een behoorlijk grote groep gediplomeerden die niet meteen een baan hebben na diplomering. Dit kan wijzen op een allocatieprobleem, met als mogelijke oorzaak dat de arbeidsmarkt niet transparant genoeg is. V</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olgens de bedrijven zijn er te weinig hbo’ers te vinden, ook voor de invulling van stageplaatsen.</a:t>
            </a:r>
          </a:p>
          <a:p>
            <a:endParaRPr lang="nl-NL" baseline="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353FBDC7-FE93-4428-A9CB-69F2D03D8BE7}" type="slidenum">
              <a:rPr lang="nl-NL" smtClean="0"/>
              <a:t>16</a:t>
            </a:fld>
            <a:endParaRPr lang="nl-NL"/>
          </a:p>
        </p:txBody>
      </p:sp>
    </p:spTree>
    <p:extLst>
      <p:ext uri="{BB962C8B-B14F-4D97-AF65-F5344CB8AC3E}">
        <p14:creationId xmlns:p14="http://schemas.microsoft.com/office/powerpoint/2010/main" val="1810915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3FBDC7-FE93-4428-A9CB-69F2D03D8BE7}" type="slidenum">
              <a:rPr lang="nl-NL" smtClean="0"/>
              <a:t>17</a:t>
            </a:fld>
            <a:endParaRPr lang="nl-NL"/>
          </a:p>
        </p:txBody>
      </p:sp>
    </p:spTree>
    <p:extLst>
      <p:ext uri="{BB962C8B-B14F-4D97-AF65-F5344CB8AC3E}">
        <p14:creationId xmlns:p14="http://schemas.microsoft.com/office/powerpoint/2010/main" val="1355399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dirty="0">
                <a:effectLst/>
                <a:latin typeface="Calibri" panose="020F0502020204030204" pitchFamily="34" charset="0"/>
                <a:ea typeface="Times New Roman" panose="02020603050405020304" pitchFamily="18" charset="0"/>
              </a:rPr>
              <a:t>In de TI zijn het ook vaak ervaren mbo’ers/monteurs die naar hbo niveau doorgegroeid zijn, al dan niet met een formeel diploma. Een jonge/onervaren hbo’er die net het onderwijs heeft verlaten is hiermee een vrij groot contrast: beide hbo-niveau, maar compleet verschillende </a:t>
            </a:r>
            <a:r>
              <a:rPr lang="nl-NL" sz="1200" b="0" dirty="0" err="1">
                <a:effectLst/>
                <a:latin typeface="Calibri" panose="020F0502020204030204" pitchFamily="34" charset="0"/>
                <a:ea typeface="Times New Roman" panose="02020603050405020304" pitchFamily="18" charset="0"/>
              </a:rPr>
              <a:t>persona’s</a:t>
            </a:r>
            <a:r>
              <a:rPr lang="nl-NL" sz="1200" b="0" dirty="0">
                <a:effectLst/>
                <a:latin typeface="Calibri" panose="020F0502020204030204" pitchFamily="34" charset="0"/>
                <a:ea typeface="Times New Roman" panose="02020603050405020304" pitchFamily="18" charset="0"/>
              </a:rPr>
              <a:t>. </a:t>
            </a:r>
            <a:endParaRPr lang="nl-NL" sz="1200" b="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353FBDC7-FE93-4428-A9CB-69F2D03D8BE7}" type="slidenum">
              <a:rPr lang="nl-NL" smtClean="0"/>
              <a:t>18</a:t>
            </a:fld>
            <a:endParaRPr lang="nl-NL"/>
          </a:p>
        </p:txBody>
      </p:sp>
    </p:spTree>
    <p:extLst>
      <p:ext uri="{BB962C8B-B14F-4D97-AF65-F5344CB8AC3E}">
        <p14:creationId xmlns:p14="http://schemas.microsoft.com/office/powerpoint/2010/main" val="376205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353FBDC7-FE93-4428-A9CB-69F2D03D8BE7}" type="slidenum">
              <a:rPr lang="nl-NL" smtClean="0"/>
              <a:t>19</a:t>
            </a:fld>
            <a:endParaRPr lang="nl-NL"/>
          </a:p>
        </p:txBody>
      </p:sp>
    </p:spTree>
    <p:extLst>
      <p:ext uri="{BB962C8B-B14F-4D97-AF65-F5344CB8AC3E}">
        <p14:creationId xmlns:p14="http://schemas.microsoft.com/office/powerpoint/2010/main" val="2809509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353FBDC7-FE93-4428-A9CB-69F2D03D8BE7}" type="slidenum">
              <a:rPr lang="nl-NL" smtClean="0"/>
              <a:t>20</a:t>
            </a:fld>
            <a:endParaRPr lang="nl-NL"/>
          </a:p>
        </p:txBody>
      </p:sp>
    </p:spTree>
    <p:extLst>
      <p:ext uri="{BB962C8B-B14F-4D97-AF65-F5344CB8AC3E}">
        <p14:creationId xmlns:p14="http://schemas.microsoft.com/office/powerpoint/2010/main" val="125765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353FBDC7-FE93-4428-A9CB-69F2D03D8BE7}" type="slidenum">
              <a:rPr lang="nl-NL" smtClean="0"/>
              <a:t>21</a:t>
            </a:fld>
            <a:endParaRPr lang="nl-NL"/>
          </a:p>
        </p:txBody>
      </p:sp>
    </p:spTree>
    <p:extLst>
      <p:ext uri="{BB962C8B-B14F-4D97-AF65-F5344CB8AC3E}">
        <p14:creationId xmlns:p14="http://schemas.microsoft.com/office/powerpoint/2010/main" val="3173703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dirty="0">
                <a:solidFill>
                  <a:schemeClr val="accent4"/>
                </a:solidFill>
                <a:latin typeface="Calibri" panose="020F0502020204030204" pitchFamily="34" charset="0"/>
                <a:cs typeface="Times New Roman" panose="02020603050405020304" pitchFamily="18" charset="0"/>
              </a:rPr>
              <a:t>Sneller meer vakmensen op diverse niveaus op de arbeidsmarkt laten instromen.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dirty="0">
              <a:solidFill>
                <a:schemeClr val="accent4"/>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0" dirty="0">
                <a:solidFill>
                  <a:schemeClr val="accent4"/>
                </a:solidFill>
                <a:latin typeface="Calibri" panose="020F0502020204030204" pitchFamily="34" charset="0"/>
                <a:cs typeface="Times New Roman" panose="02020603050405020304" pitchFamily="18" charset="0"/>
              </a:rPr>
              <a:t>Belemmeringen voor publieke instellingen voor het uitvoeren van private LLO-activiteiten.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dirty="0">
              <a:solidFill>
                <a:schemeClr val="accent4"/>
              </a:solidFill>
              <a:latin typeface="Calibri" panose="020F0502020204030204" pitchFamily="34" charset="0"/>
              <a:cs typeface="Times New Roman" panose="02020603050405020304" pitchFamily="18" charset="0"/>
            </a:endParaRPr>
          </a:p>
          <a:p>
            <a:pPr marL="342900" indent="-342900">
              <a:spcBef>
                <a:spcPts val="300"/>
              </a:spcBef>
              <a:spcAft>
                <a:spcPts val="300"/>
              </a:spcAft>
              <a:buFont typeface="Wingdings" panose="05000000000000000000" pitchFamily="2" charset="2"/>
              <a:buChar char="Ø"/>
            </a:pPr>
            <a:r>
              <a:rPr lang="nl-NL" sz="2400" kern="0" dirty="0">
                <a:solidFill>
                  <a:schemeClr val="accent4"/>
                </a:solidFill>
                <a:latin typeface="Calibri" panose="020F0502020204030204" pitchFamily="34" charset="0"/>
                <a:cs typeface="Times New Roman" panose="02020603050405020304" pitchFamily="18" charset="0"/>
              </a:rPr>
              <a:t>Inrichten verkorten leerroute mbo-hbo? </a:t>
            </a:r>
          </a:p>
          <a:p>
            <a:pPr marL="800100" lvl="1" indent="-342900">
              <a:spcBef>
                <a:spcPts val="300"/>
              </a:spcBef>
              <a:spcAft>
                <a:spcPts val="300"/>
              </a:spcAft>
              <a:buFont typeface="Wingdings" panose="05000000000000000000" pitchFamily="2" charset="2"/>
              <a:buChar char="§"/>
            </a:pPr>
            <a:r>
              <a:rPr lang="nl-NL" sz="2400" kern="0" dirty="0">
                <a:solidFill>
                  <a:schemeClr val="accent4"/>
                </a:solidFill>
                <a:latin typeface="Calibri" panose="020F0502020204030204" pitchFamily="34" charset="0"/>
                <a:cs typeface="Times New Roman" panose="02020603050405020304" pitchFamily="18" charset="0"/>
              </a:rPr>
              <a:t>Geven van vrijstelling aan geschikte mbo’ers voor bepaalde vakken van de Ad of bachelor</a:t>
            </a:r>
          </a:p>
          <a:p>
            <a:pPr marL="800100" lvl="1" indent="-342900">
              <a:spcBef>
                <a:spcPts val="300"/>
              </a:spcBef>
              <a:spcAft>
                <a:spcPts val="300"/>
              </a:spcAft>
              <a:buFont typeface="Wingdings" panose="05000000000000000000" pitchFamily="2" charset="2"/>
              <a:buChar char="§"/>
            </a:pPr>
            <a:r>
              <a:rPr lang="nl-NL" sz="2400" kern="0" dirty="0">
                <a:solidFill>
                  <a:schemeClr val="accent4"/>
                </a:solidFill>
                <a:latin typeface="Calibri" panose="020F0502020204030204" pitchFamily="34" charset="0"/>
                <a:cs typeface="Times New Roman" panose="02020603050405020304" pitchFamily="18" charset="0"/>
              </a:rPr>
              <a:t>Maar nog geen generieke regeling gericht op verkorte leerroute</a:t>
            </a:r>
          </a:p>
          <a:p>
            <a:pPr marL="800100" lvl="1" indent="-342900">
              <a:spcBef>
                <a:spcPts val="300"/>
              </a:spcBef>
              <a:spcAft>
                <a:spcPts val="300"/>
              </a:spcAft>
              <a:buFont typeface="Wingdings" panose="05000000000000000000" pitchFamily="2" charset="2"/>
              <a:buChar char="§"/>
            </a:pPr>
            <a:r>
              <a:rPr lang="nl-NL" sz="2400" kern="0" dirty="0">
                <a:solidFill>
                  <a:schemeClr val="accent4"/>
                </a:solidFill>
                <a:latin typeface="Calibri" panose="020F0502020204030204" pitchFamily="34" charset="0"/>
                <a:cs typeface="Times New Roman" panose="02020603050405020304" pitchFamily="18" charset="0"/>
              </a:rPr>
              <a:t>Wettelijke belemmeringen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dirty="0">
              <a:solidFill>
                <a:schemeClr val="accent4"/>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dirty="0">
              <a:solidFill>
                <a:schemeClr val="accent4"/>
              </a:solidFill>
              <a:latin typeface="Calibri" panose="020F0502020204030204" pitchFamily="34" charset="0"/>
              <a:cs typeface="Times New Roman" panose="02020603050405020304" pitchFamily="18" charset="0"/>
            </a:endParaRPr>
          </a:p>
          <a:p>
            <a:endParaRPr lang="nl-NL" baseline="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353FBDC7-FE93-4428-A9CB-69F2D03D8BE7}" type="slidenum">
              <a:rPr lang="nl-NL" smtClean="0"/>
              <a:t>23</a:t>
            </a:fld>
            <a:endParaRPr lang="nl-NL"/>
          </a:p>
        </p:txBody>
      </p:sp>
    </p:spTree>
    <p:extLst>
      <p:ext uri="{BB962C8B-B14F-4D97-AF65-F5344CB8AC3E}">
        <p14:creationId xmlns:p14="http://schemas.microsoft.com/office/powerpoint/2010/main" val="373181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31774">
              <a:defRPr/>
            </a:pPr>
            <a:endParaRPr lang="nl-NL" dirty="0"/>
          </a:p>
          <a:p>
            <a:r>
              <a:rPr lang="nl-NL" dirty="0"/>
              <a:t>Drivers voor ontwikkeling werknemers: waan van de dag?</a:t>
            </a:r>
          </a:p>
          <a:p>
            <a:r>
              <a:rPr lang="nl-NL" dirty="0"/>
              <a:t>Sociale partners, paritair: LLO, leercultuur, moet je wat aan doen.</a:t>
            </a:r>
          </a:p>
          <a:p>
            <a:r>
              <a:rPr lang="nl-NL" dirty="0"/>
              <a:t>Momentum als TI om mensen binnen te halen: wat maakt het dat mensen kiezen voor ons. Dit vinden ze ook belangrijk.</a:t>
            </a:r>
          </a:p>
          <a:p>
            <a:pPr defTabSz="931774">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052496A0-F414-4C71-AD0E-225D460FD3A8}" type="slidenum">
              <a:rPr lang="nl-NL" smtClean="0"/>
              <a:t>2</a:t>
            </a:fld>
            <a:endParaRPr lang="nl-NL"/>
          </a:p>
        </p:txBody>
      </p:sp>
    </p:spTree>
    <p:extLst>
      <p:ext uri="{BB962C8B-B14F-4D97-AF65-F5344CB8AC3E}">
        <p14:creationId xmlns:p14="http://schemas.microsoft.com/office/powerpoint/2010/main" val="1609681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52496A0-F414-4C71-AD0E-225D460FD3A8}" type="slidenum">
              <a:rPr lang="nl-NL" smtClean="0"/>
              <a:t>24</a:t>
            </a:fld>
            <a:endParaRPr lang="nl-NL"/>
          </a:p>
        </p:txBody>
      </p:sp>
    </p:spTree>
    <p:extLst>
      <p:ext uri="{BB962C8B-B14F-4D97-AF65-F5344CB8AC3E}">
        <p14:creationId xmlns:p14="http://schemas.microsoft.com/office/powerpoint/2010/main" val="86603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2496A0-F414-4C71-AD0E-225D460FD3A8}" type="slidenum">
              <a:rPr lang="nl-NL" smtClean="0"/>
              <a:t>4</a:t>
            </a:fld>
            <a:endParaRPr lang="nl-NL"/>
          </a:p>
        </p:txBody>
      </p:sp>
    </p:spTree>
    <p:extLst>
      <p:ext uri="{BB962C8B-B14F-4D97-AF65-F5344CB8AC3E}">
        <p14:creationId xmlns:p14="http://schemas.microsoft.com/office/powerpoint/2010/main" val="410445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los: salaris en vast contract is het dus niet!!!!</a:t>
            </a:r>
          </a:p>
        </p:txBody>
      </p:sp>
      <p:sp>
        <p:nvSpPr>
          <p:cNvPr id="4" name="Tijdelijke aanduiding voor dianummer 3"/>
          <p:cNvSpPr>
            <a:spLocks noGrp="1"/>
          </p:cNvSpPr>
          <p:nvPr>
            <p:ph type="sldNum" sz="quarter" idx="5"/>
          </p:nvPr>
        </p:nvSpPr>
        <p:spPr/>
        <p:txBody>
          <a:bodyPr/>
          <a:lstStyle/>
          <a:p>
            <a:fld id="{052496A0-F414-4C71-AD0E-225D460FD3A8}" type="slidenum">
              <a:rPr lang="nl-NL" smtClean="0"/>
              <a:t>7</a:t>
            </a:fld>
            <a:endParaRPr lang="nl-NL"/>
          </a:p>
        </p:txBody>
      </p:sp>
    </p:spTree>
    <p:extLst>
      <p:ext uri="{BB962C8B-B14F-4D97-AF65-F5344CB8AC3E}">
        <p14:creationId xmlns:p14="http://schemas.microsoft.com/office/powerpoint/2010/main" val="390374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3FBDC7-FE93-4428-A9CB-69F2D03D8BE7}" type="slidenum">
              <a:rPr lang="nl-NL" smtClean="0"/>
              <a:t>8</a:t>
            </a:fld>
            <a:endParaRPr lang="nl-NL"/>
          </a:p>
        </p:txBody>
      </p:sp>
    </p:spTree>
    <p:extLst>
      <p:ext uri="{BB962C8B-B14F-4D97-AF65-F5344CB8AC3E}">
        <p14:creationId xmlns:p14="http://schemas.microsoft.com/office/powerpoint/2010/main" val="120783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just">
              <a:lnSpc>
                <a:spcPct val="112000"/>
              </a:lnSpc>
              <a:buFont typeface="+mj-lt"/>
              <a:buNone/>
            </a:pPr>
            <a:r>
              <a:rPr lang="nl-NL" sz="1800" dirty="0">
                <a:effectLst/>
                <a:latin typeface="Calibri" panose="020F0502020204030204" pitchFamily="34" charset="0"/>
                <a:ea typeface="Times New Roman" panose="02020603050405020304" pitchFamily="18" charset="0"/>
                <a:cs typeface="Arial" panose="020B0604020202020204" pitchFamily="34" charset="0"/>
              </a:rPr>
              <a:t>Het Wij Techniek-werknemersbestand telt in 2023 bijna 16.000 werknemers met een hbo-opleidingsniveau (10% procent van de werknemers). Hiervan heeft het grootste deel een bachelor-diploma (87%), 9% van de hbo’ers in de TI heeft een associate degree (AD) en 4% heeft een hbo-master. In grotere bedrijven werken er verhoudingsgewijs meer hbo’ers dan in de kleinere bedrijven.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12000"/>
              </a:lnSpc>
              <a:buFont typeface="+mj-lt"/>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12000"/>
              </a:lnSpc>
              <a:buFont typeface="+mj-lt"/>
              <a:buNone/>
            </a:pPr>
            <a:r>
              <a:rPr lang="nl-NL" sz="1800" dirty="0">
                <a:effectLst/>
                <a:latin typeface="Calibri" panose="020F0502020204030204" pitchFamily="34" charset="0"/>
                <a:ea typeface="Times New Roman" panose="02020603050405020304" pitchFamily="18" charset="0"/>
                <a:cs typeface="Arial" panose="020B0604020202020204" pitchFamily="34" charset="0"/>
              </a:rPr>
              <a:t>Daarnaast zijn er in 2023 ruim 4 duizend werknemers met een academische graad in de TI werkzaam (wo-bachelor, wo-master of een doctorsgraad). Dit onderzoek heeft zich verder niet op deze groep werknemers gericht.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12000"/>
              </a:lnSpc>
              <a:buFont typeface="+mj-lt"/>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12000"/>
              </a:lnSpc>
              <a:buFont typeface="+mj-lt"/>
              <a:buNone/>
            </a:pPr>
            <a:r>
              <a:rPr lang="nl-NL" sz="1800" dirty="0">
                <a:effectLst/>
                <a:latin typeface="Calibri" panose="020F0502020204030204" pitchFamily="34" charset="0"/>
                <a:ea typeface="Times New Roman" panose="02020603050405020304" pitchFamily="18" charset="0"/>
                <a:cs typeface="Arial" panose="020B0604020202020204" pitchFamily="34" charset="0"/>
              </a:rPr>
              <a:t>De ontwikkeling van het aantal hbo’ers in de TI volgt min of meer dezelfde lijn als de ontwikkeling van de totale werkgelegenheid in de branche. Tijdens laagconjunctuur was er sprake van krimp, al was deze krimp op het dieptepunt van de financiële crisis onder de hbo’ers minder fors dan onder het totale aantal werknemers. Vanaf 2016 stijgen de werknemersaantallen weer. Sindsdien is het aantal hbo’ers met 20% gestegen, het totaal aantal werknemers is in die periode met ruim een kwart toegenomen. De krimp, maar ook de groei onder hbo’ers is dus relatief gezien minder sterk vergeleken met de ontwikkeling van de totale werkgelegenheid in de TI.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baseline="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353FBDC7-FE93-4428-A9CB-69F2D03D8BE7}" type="slidenum">
              <a:rPr lang="nl-NL" smtClean="0"/>
              <a:t>9</a:t>
            </a:fld>
            <a:endParaRPr lang="nl-NL"/>
          </a:p>
        </p:txBody>
      </p:sp>
    </p:spTree>
    <p:extLst>
      <p:ext uri="{BB962C8B-B14F-4D97-AF65-F5344CB8AC3E}">
        <p14:creationId xmlns:p14="http://schemas.microsoft.com/office/powerpoint/2010/main" val="93907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cs typeface="Arial" panose="020B0604020202020204" pitchFamily="34" charset="0"/>
              </a:rPr>
              <a:t>Als we </a:t>
            </a:r>
            <a:r>
              <a:rPr lang="nl-NL" sz="1800" i="1" dirty="0">
                <a:effectLst/>
                <a:latin typeface="Calibri" panose="020F0502020204030204" pitchFamily="34" charset="0"/>
                <a:ea typeface="Times New Roman" panose="02020603050405020304" pitchFamily="18" charset="0"/>
                <a:cs typeface="Arial" panose="020B0604020202020204" pitchFamily="34" charset="0"/>
              </a:rPr>
              <a:t>binnen</a:t>
            </a:r>
            <a:r>
              <a:rPr lang="nl-NL" sz="1800" dirty="0">
                <a:effectLst/>
                <a:latin typeface="Calibri" panose="020F0502020204030204" pitchFamily="34" charset="0"/>
                <a:ea typeface="Times New Roman" panose="02020603050405020304" pitchFamily="18" charset="0"/>
                <a:cs typeface="Arial" panose="020B0604020202020204" pitchFamily="34" charset="0"/>
              </a:rPr>
              <a:t> de afzonderlijkere grootteklassen kijken, neemt het percentage hbo’ers toe naarmate het bedrijf groter is. In de bedrijven met meer dan 100 werknemers loopt het aandeel hbo’ers op naar 14% van de werknemers, versus 6% in de kleine(re) bedrijven.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cs typeface="Arial" panose="020B0604020202020204" pitchFamily="34" charset="0"/>
              </a:rPr>
              <a:t>In grotere bedrijven werken er dus verhoudingsgewijs meer hbo’ers dan in de kleinere bedrijven.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baseline="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353FBDC7-FE93-4428-A9CB-69F2D03D8BE7}" type="slidenum">
              <a:rPr lang="nl-NL" smtClean="0"/>
              <a:t>10</a:t>
            </a:fld>
            <a:endParaRPr lang="nl-NL"/>
          </a:p>
        </p:txBody>
      </p:sp>
    </p:spTree>
    <p:extLst>
      <p:ext uri="{BB962C8B-B14F-4D97-AF65-F5344CB8AC3E}">
        <p14:creationId xmlns:p14="http://schemas.microsoft.com/office/powerpoint/2010/main" val="129368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cs typeface="Arial" panose="020B0604020202020204" pitchFamily="34" charset="0"/>
              </a:rPr>
              <a:t>Omdat de functiegroep monteurs veruit het grootste is, zien we </a:t>
            </a:r>
            <a:r>
              <a:rPr lang="nl-NL" sz="1800" i="1" dirty="0">
                <a:effectLst/>
                <a:latin typeface="Calibri" panose="020F0502020204030204" pitchFamily="34" charset="0"/>
                <a:ea typeface="Times New Roman" panose="02020603050405020304" pitchFamily="18" charset="0"/>
                <a:cs typeface="Arial" panose="020B0604020202020204" pitchFamily="34" charset="0"/>
              </a:rPr>
              <a:t>in absolute zin</a:t>
            </a:r>
            <a:r>
              <a:rPr lang="nl-NL" sz="1800" dirty="0">
                <a:effectLst/>
                <a:latin typeface="Calibri" panose="020F0502020204030204" pitchFamily="34" charset="0"/>
                <a:ea typeface="Times New Roman" panose="02020603050405020304" pitchFamily="18" charset="0"/>
                <a:cs typeface="Arial" panose="020B0604020202020204" pitchFamily="34" charset="0"/>
              </a:rPr>
              <a:t> de meeste hbo’ers in deze functiegroep terug. In deze figuur is te zien dat bijna een kwart (23%) van de hbo’ers in een monteursfunctie werkt.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cs typeface="Arial" panose="020B0604020202020204" pitchFamily="34" charset="0"/>
              </a:rPr>
              <a:t>Als er in de kleinere TI-bedrijven hbo’ers voor komen vervullen zij vaak een gecombineerde/ meer generalistische functie, met name bij de totaalinstallateurs. Dit zijn vooral werknemers die goed het overzicht kunnen behouden, goede feeling hebben met </a:t>
            </a:r>
            <a:r>
              <a:rPr lang="nl-NL" sz="1800">
                <a:effectLst/>
                <a:latin typeface="Calibri" panose="020F0502020204030204" pitchFamily="34" charset="0"/>
                <a:ea typeface="Times New Roman" panose="02020603050405020304" pitchFamily="18" charset="0"/>
                <a:cs typeface="Arial" panose="020B0604020202020204" pitchFamily="34" charset="0"/>
              </a:rPr>
              <a:t>bedrijfsprocessen en </a:t>
            </a:r>
            <a:r>
              <a:rPr lang="nl-NL" sz="1800" dirty="0">
                <a:effectLst/>
                <a:latin typeface="Calibri" panose="020F0502020204030204" pitchFamily="34" charset="0"/>
                <a:ea typeface="Times New Roman" panose="02020603050405020304" pitchFamily="18" charset="0"/>
                <a:cs typeface="Arial" panose="020B0604020202020204" pitchFamily="34" charset="0"/>
              </a:rPr>
              <a:t>over commerciële en communicatieve vaardigheden beschikken. Bij deze totaalinstallateurs komt het geregeld voor dat dit ervaren werknemers zijn, die richting met hbo-denk-/werkniveau doorgegroeid zijn. Veelal gecombineerd met cursussen op het gebied van werkvoorbereiding/planning, projectleiding en/of projectmanagement, maar zonder dat zij daarbij formeel een hbo-diploma hebben behaald. Deze installatiebedrijven hebben vaak te weinig volume, en daardoor geen concrete behoefte, om voor specifieke taken een specialistische hbo’er aan te stellen. Mocht het werk om specialistische werkzaamheden of advies op hbo-niveau vragen, dan wordt dit uitbesteed aan een specialistisch bedrijf. Veelal bedrijven in de TI-keten die zich</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focussen op bepaalde diensten, bouwwerken of technologieën.</a:t>
            </a:r>
          </a:p>
          <a:p>
            <a:endParaRPr lang="nl-NL" baseline="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353FBDC7-FE93-4428-A9CB-69F2D03D8BE7}" type="slidenum">
              <a:rPr lang="nl-NL" smtClean="0"/>
              <a:t>11</a:t>
            </a:fld>
            <a:endParaRPr lang="nl-NL"/>
          </a:p>
        </p:txBody>
      </p:sp>
    </p:spTree>
    <p:extLst>
      <p:ext uri="{BB962C8B-B14F-4D97-AF65-F5344CB8AC3E}">
        <p14:creationId xmlns:p14="http://schemas.microsoft.com/office/powerpoint/2010/main" val="3748716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12000"/>
              </a:lnSpc>
            </a:pPr>
            <a:r>
              <a:rPr lang="nl-NL" sz="1800" dirty="0">
                <a:effectLst/>
                <a:latin typeface="Calibri" panose="020F0502020204030204" pitchFamily="34" charset="0"/>
                <a:ea typeface="Times New Roman" panose="02020603050405020304" pitchFamily="18" charset="0"/>
                <a:cs typeface="Arial" panose="020B0604020202020204" pitchFamily="34" charset="0"/>
              </a:rPr>
              <a:t>In deze figuur staat </a:t>
            </a:r>
            <a:r>
              <a:rPr lang="nl-NL" sz="1800" i="1" dirty="0">
                <a:effectLst/>
                <a:latin typeface="Calibri" panose="020F0502020204030204" pitchFamily="34" charset="0"/>
                <a:ea typeface="Times New Roman" panose="02020603050405020304" pitchFamily="18" charset="0"/>
                <a:cs typeface="Arial" panose="020B0604020202020204" pitchFamily="34" charset="0"/>
              </a:rPr>
              <a:t>per functiegroep</a:t>
            </a:r>
            <a:r>
              <a:rPr lang="nl-NL" sz="1800" dirty="0">
                <a:effectLst/>
                <a:latin typeface="Calibri" panose="020F0502020204030204" pitchFamily="34" charset="0"/>
                <a:ea typeface="Times New Roman" panose="02020603050405020304" pitchFamily="18" charset="0"/>
                <a:cs typeface="Arial" panose="020B0604020202020204" pitchFamily="34" charset="0"/>
              </a:rPr>
              <a:t> aangegeven hoeveel </a:t>
            </a:r>
            <a:r>
              <a:rPr lang="nl-NL" sz="1800" i="1" dirty="0">
                <a:effectLst/>
                <a:latin typeface="Calibri" panose="020F0502020204030204" pitchFamily="34" charset="0"/>
                <a:ea typeface="Times New Roman" panose="02020603050405020304" pitchFamily="18" charset="0"/>
                <a:cs typeface="Arial" panose="020B0604020202020204" pitchFamily="34" charset="0"/>
              </a:rPr>
              <a:t>procent</a:t>
            </a:r>
            <a:r>
              <a:rPr lang="nl-NL" sz="1800" dirty="0">
                <a:effectLst/>
                <a:latin typeface="Calibri" panose="020F0502020204030204" pitchFamily="34" charset="0"/>
                <a:ea typeface="Times New Roman" panose="02020603050405020304" pitchFamily="18" charset="0"/>
                <a:cs typeface="Arial" panose="020B0604020202020204" pitchFamily="34" charset="0"/>
              </a:rPr>
              <a:t> daarbinnen hbo-niveau heeft behaald: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2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Het grootste aandeel hbo’ers zien we terug binnen de functiegroep personeelsfunctionarissen (Human Resources), ruim de helft van de werknemers in deze functiegroep heeft hbo-niveau;</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2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Van de bedrijfsleiding en directie heeft ongeveer een derde deel hbo-niveau;</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2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Bij de engineers/tekenaars betreft dit 30%;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2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Bij de projectleiders gaat het om een kwart;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2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Van de werkvoorbereiders/calculators heeft 1 op de 5 hbo-niveau;</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2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Arial" panose="020B0604020202020204" pitchFamily="34" charset="0"/>
              </a:rPr>
              <a:t>Van de monteurs heeft 4% hbo-niveau. Uit de enquête en interviews blijkt dat het hier vooral om leidinggevend en/of specialistisch monteurs gaat. De specialistische monteurs met een hbo-niveau zijn vooral werkzaam met complexe installaties in de utiliteit en industrie, gericht op (gebouw) automatiseringstechniek, energiemanagement, duurzame energietechnieken, geavanceerde meet- en regeltechniek, de integratie van systemen, programmeren en het in bedrijf stellen van complexe installaties.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baseline="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353FBDC7-FE93-4428-A9CB-69F2D03D8BE7}" type="slidenum">
              <a:rPr lang="nl-NL" smtClean="0"/>
              <a:t>12</a:t>
            </a:fld>
            <a:endParaRPr lang="nl-NL"/>
          </a:p>
        </p:txBody>
      </p:sp>
    </p:spTree>
    <p:extLst>
      <p:ext uri="{BB962C8B-B14F-4D97-AF65-F5344CB8AC3E}">
        <p14:creationId xmlns:p14="http://schemas.microsoft.com/office/powerpoint/2010/main" val="919922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Foto 6">
    <p:spTree>
      <p:nvGrpSpPr>
        <p:cNvPr id="1" name=""/>
        <p:cNvGrpSpPr/>
        <p:nvPr/>
      </p:nvGrpSpPr>
      <p:grpSpPr>
        <a:xfrm>
          <a:off x="0" y="0"/>
          <a:ext cx="0" cy="0"/>
          <a:chOff x="0" y="0"/>
          <a:chExt cx="0" cy="0"/>
        </a:xfrm>
      </p:grpSpPr>
      <p:pic>
        <p:nvPicPr>
          <p:cNvPr id="3" name="Afbeelding 2" descr="Een raster met kleine cirkels">
            <a:extLst>
              <a:ext uri="{FF2B5EF4-FFF2-40B4-BE49-F238E27FC236}">
                <a16:creationId xmlns:a16="http://schemas.microsoft.com/office/drawing/2014/main" id="{4D5CB947-38B1-5D4A-86D4-B78EEF03CF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665" b="18665"/>
          <a:stretch/>
        </p:blipFill>
        <p:spPr>
          <a:xfrm>
            <a:off x="2584998" y="71718"/>
            <a:ext cx="10942743" cy="6857720"/>
          </a:xfrm>
          <a:prstGeom prst="rect">
            <a:avLst/>
          </a:prstGeom>
        </p:spPr>
      </p:pic>
      <p:pic>
        <p:nvPicPr>
          <p:cNvPr id="6" name="Afbeelding 5">
            <a:extLst>
              <a:ext uri="{FF2B5EF4-FFF2-40B4-BE49-F238E27FC236}">
                <a16:creationId xmlns:a16="http://schemas.microsoft.com/office/drawing/2014/main" id="{862D89FA-1D08-2844-A985-A994C9AA5E4A}"/>
              </a:ext>
            </a:extLst>
          </p:cNvPr>
          <p:cNvPicPr>
            <a:picLocks noChangeAspect="1"/>
          </p:cNvPicPr>
          <p:nvPr userDrawn="1"/>
        </p:nvPicPr>
        <p:blipFill rotWithShape="1">
          <a:blip r:embed="rId4"/>
          <a:srcRect r="60145"/>
          <a:stretch/>
        </p:blipFill>
        <p:spPr>
          <a:xfrm>
            <a:off x="0" y="0"/>
            <a:ext cx="4859079" cy="6857720"/>
          </a:xfrm>
          <a:prstGeom prst="rect">
            <a:avLst/>
          </a:prstGeom>
        </p:spPr>
      </p:pic>
      <p:pic>
        <p:nvPicPr>
          <p:cNvPr id="7" name="Afbeelding 6">
            <a:extLst>
              <a:ext uri="{FF2B5EF4-FFF2-40B4-BE49-F238E27FC236}">
                <a16:creationId xmlns:a16="http://schemas.microsoft.com/office/drawing/2014/main" id="{16884FBE-03E8-294E-BD2C-12D16E4DF5DE}"/>
              </a:ext>
            </a:extLst>
          </p:cNvPr>
          <p:cNvPicPr>
            <a:picLocks noChangeAspect="1"/>
          </p:cNvPicPr>
          <p:nvPr userDrawn="1"/>
        </p:nvPicPr>
        <p:blipFill rotWithShape="1">
          <a:blip r:embed="rId4"/>
          <a:srcRect l="87093"/>
          <a:stretch/>
        </p:blipFill>
        <p:spPr>
          <a:xfrm>
            <a:off x="10628541" y="280"/>
            <a:ext cx="1573619" cy="6857720"/>
          </a:xfrm>
          <a:prstGeom prst="rect">
            <a:avLst/>
          </a:prstGeom>
        </p:spPr>
      </p:pic>
    </p:spTree>
    <p:extLst>
      <p:ext uri="{BB962C8B-B14F-4D97-AF65-F5344CB8AC3E}">
        <p14:creationId xmlns:p14="http://schemas.microsoft.com/office/powerpoint/2010/main" val="236877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kstblok diapostief">
    <p:spTree>
      <p:nvGrpSpPr>
        <p:cNvPr id="1" name=""/>
        <p:cNvGrpSpPr/>
        <p:nvPr/>
      </p:nvGrpSpPr>
      <p:grpSpPr>
        <a:xfrm>
          <a:off x="0" y="0"/>
          <a:ext cx="0" cy="0"/>
          <a:chOff x="0" y="0"/>
          <a:chExt cx="0" cy="0"/>
        </a:xfrm>
      </p:grpSpPr>
      <p:pic>
        <p:nvPicPr>
          <p:cNvPr id="6" name="Afbeelding 5" descr="Veelkleurige printplaat">
            <a:extLst>
              <a:ext uri="{FF2B5EF4-FFF2-40B4-BE49-F238E27FC236}">
                <a16:creationId xmlns:a16="http://schemas.microsoft.com/office/drawing/2014/main" id="{19A1C9C2-FC9D-172E-2CC2-12D4505D60BE}"/>
              </a:ext>
            </a:extLst>
          </p:cNvPr>
          <p:cNvPicPr>
            <a:picLocks noChangeAspect="1"/>
          </p:cNvPicPr>
          <p:nvPr userDrawn="1"/>
        </p:nvPicPr>
        <p:blipFill>
          <a:blip r:embed="rId2">
            <a:extLst>
              <a:ext uri="{28A0092B-C50C-407E-A947-70E740481C1C}">
                <a14:useLocalDpi xmlns:a14="http://schemas.microsoft.com/office/drawing/2010/main" val="0"/>
              </a:ext>
            </a:extLst>
          </a:blip>
          <a:srcRect t="2009" b="2009"/>
          <a:stretch/>
        </p:blipFill>
        <p:spPr>
          <a:xfrm>
            <a:off x="0" y="0"/>
            <a:ext cx="12212522" cy="6858000"/>
          </a:xfrm>
          <a:prstGeom prst="rect">
            <a:avLst/>
          </a:prstGeom>
        </p:spPr>
      </p:pic>
      <p:sp>
        <p:nvSpPr>
          <p:cNvPr id="13" name="Tekstvak 12">
            <a:extLst>
              <a:ext uri="{FF2B5EF4-FFF2-40B4-BE49-F238E27FC236}">
                <a16:creationId xmlns:a16="http://schemas.microsoft.com/office/drawing/2014/main" id="{300C44F4-8E22-9F41-8B2B-7DF226465282}"/>
              </a:ext>
            </a:extLst>
          </p:cNvPr>
          <p:cNvSpPr txBox="1"/>
          <p:nvPr userDrawn="1"/>
        </p:nvSpPr>
        <p:spPr>
          <a:xfrm>
            <a:off x="10337908" y="6409925"/>
            <a:ext cx="1752492" cy="338554"/>
          </a:xfrm>
          <a:prstGeom prst="rect">
            <a:avLst/>
          </a:prstGeom>
          <a:noFill/>
        </p:spPr>
        <p:txBody>
          <a:bodyPr wrap="square" lIns="0" tIns="0" rIns="0" bIns="0" rtlCol="0">
            <a:spAutoFit/>
          </a:bodyPr>
          <a:lstStyle/>
          <a:p>
            <a:r>
              <a:rPr lang="nl-NL" sz="2200" b="1" noProof="0" dirty="0">
                <a:solidFill>
                  <a:schemeClr val="bg1"/>
                </a:solidFill>
              </a:rPr>
              <a:t>wij-techniek</a:t>
            </a:r>
            <a:r>
              <a:rPr lang="nl-NL" sz="2200" b="1" dirty="0">
                <a:solidFill>
                  <a:schemeClr val="bg1"/>
                </a:solidFill>
              </a:rPr>
              <a:t>.nl</a:t>
            </a:r>
          </a:p>
        </p:txBody>
      </p:sp>
      <p:pic>
        <p:nvPicPr>
          <p:cNvPr id="4" name="Afbeelding 3">
            <a:extLst>
              <a:ext uri="{FF2B5EF4-FFF2-40B4-BE49-F238E27FC236}">
                <a16:creationId xmlns:a16="http://schemas.microsoft.com/office/drawing/2014/main" id="{A714F189-939D-9DD3-BE28-FC1464DC522B}"/>
              </a:ext>
            </a:extLst>
          </p:cNvPr>
          <p:cNvPicPr>
            <a:picLocks noChangeAspect="1"/>
          </p:cNvPicPr>
          <p:nvPr userDrawn="1"/>
        </p:nvPicPr>
        <p:blipFill rotWithShape="1">
          <a:blip r:embed="rId3"/>
          <a:srcRect l="87093"/>
          <a:stretch/>
        </p:blipFill>
        <p:spPr>
          <a:xfrm>
            <a:off x="10628541" y="280"/>
            <a:ext cx="1573619" cy="6857720"/>
          </a:xfrm>
          <a:prstGeom prst="rect">
            <a:avLst/>
          </a:prstGeom>
        </p:spPr>
      </p:pic>
      <p:pic>
        <p:nvPicPr>
          <p:cNvPr id="5" name="Afbeelding 4" descr="Afbeelding met klok&#10;&#10;Automatisch gegenereerde beschrijving">
            <a:extLst>
              <a:ext uri="{FF2B5EF4-FFF2-40B4-BE49-F238E27FC236}">
                <a16:creationId xmlns:a16="http://schemas.microsoft.com/office/drawing/2014/main" id="{96BD4C0C-1A7E-1255-9272-60DE49BC7B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102100"/>
            <a:ext cx="1651000" cy="2755900"/>
          </a:xfrm>
          <a:prstGeom prst="rect">
            <a:avLst/>
          </a:prstGeom>
        </p:spPr>
      </p:pic>
    </p:spTree>
    <p:extLst>
      <p:ext uri="{BB962C8B-B14F-4D97-AF65-F5344CB8AC3E}">
        <p14:creationId xmlns:p14="http://schemas.microsoft.com/office/powerpoint/2010/main" val="135391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blok diapostief">
    <p:spTree>
      <p:nvGrpSpPr>
        <p:cNvPr id="1" name=""/>
        <p:cNvGrpSpPr/>
        <p:nvPr/>
      </p:nvGrpSpPr>
      <p:grpSpPr>
        <a:xfrm>
          <a:off x="0" y="0"/>
          <a:ext cx="0" cy="0"/>
          <a:chOff x="0" y="0"/>
          <a:chExt cx="0" cy="0"/>
        </a:xfrm>
      </p:grpSpPr>
      <p:pic>
        <p:nvPicPr>
          <p:cNvPr id="3" name="Afbeelding 2" descr="Afbeelding met laptop&#10;&#10;Automatisch gegenereerde beschrijving">
            <a:extLst>
              <a:ext uri="{FF2B5EF4-FFF2-40B4-BE49-F238E27FC236}">
                <a16:creationId xmlns:a16="http://schemas.microsoft.com/office/drawing/2014/main" id="{1E3F60B1-9CDA-F144-8B0D-94A286ECD9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300842"/>
          </a:xfrm>
          <a:prstGeom prst="rect">
            <a:avLst/>
          </a:prstGeom>
        </p:spPr>
      </p:pic>
      <p:pic>
        <p:nvPicPr>
          <p:cNvPr id="8" name="Afbeelding 7" descr="Afbeelding met tafel, klok, computer&#10;&#10;Automatisch gegenereerde beschrijving">
            <a:extLst>
              <a:ext uri="{FF2B5EF4-FFF2-40B4-BE49-F238E27FC236}">
                <a16:creationId xmlns:a16="http://schemas.microsoft.com/office/drawing/2014/main" id="{BFD6E4DE-1814-4B4E-84D4-4793A55C62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25600"/>
            <a:ext cx="12192000" cy="5232400"/>
          </a:xfrm>
          <a:prstGeom prst="rect">
            <a:avLst/>
          </a:prstGeom>
        </p:spPr>
      </p:pic>
      <p:sp>
        <p:nvSpPr>
          <p:cNvPr id="13" name="Tekstvak 12">
            <a:extLst>
              <a:ext uri="{FF2B5EF4-FFF2-40B4-BE49-F238E27FC236}">
                <a16:creationId xmlns:a16="http://schemas.microsoft.com/office/drawing/2014/main" id="{300C44F4-8E22-9F41-8B2B-7DF226465282}"/>
              </a:ext>
            </a:extLst>
          </p:cNvPr>
          <p:cNvSpPr txBox="1"/>
          <p:nvPr userDrawn="1"/>
        </p:nvSpPr>
        <p:spPr>
          <a:xfrm>
            <a:off x="10337908" y="6409925"/>
            <a:ext cx="1752492" cy="338554"/>
          </a:xfrm>
          <a:prstGeom prst="rect">
            <a:avLst/>
          </a:prstGeom>
          <a:noFill/>
        </p:spPr>
        <p:txBody>
          <a:bodyPr wrap="square" lIns="0" tIns="0" rIns="0" bIns="0" rtlCol="0">
            <a:spAutoFit/>
          </a:bodyPr>
          <a:lstStyle/>
          <a:p>
            <a:r>
              <a:rPr lang="nl-NL" sz="2200" b="1" noProof="0" dirty="0">
                <a:solidFill>
                  <a:schemeClr val="accent4"/>
                </a:solidFill>
              </a:rPr>
              <a:t>wij-techniek.nl</a:t>
            </a:r>
          </a:p>
        </p:txBody>
      </p:sp>
      <p:sp>
        <p:nvSpPr>
          <p:cNvPr id="12" name="Tijdelijke aanduiding voor tekst 11">
            <a:extLst>
              <a:ext uri="{FF2B5EF4-FFF2-40B4-BE49-F238E27FC236}">
                <a16:creationId xmlns:a16="http://schemas.microsoft.com/office/drawing/2014/main" id="{266265F4-394C-BF49-9AE4-CBEDE2FE4FFE}"/>
              </a:ext>
            </a:extLst>
          </p:cNvPr>
          <p:cNvSpPr>
            <a:spLocks noGrp="1"/>
          </p:cNvSpPr>
          <p:nvPr>
            <p:ph type="body" sz="quarter" idx="10" hasCustomPrompt="1"/>
          </p:nvPr>
        </p:nvSpPr>
        <p:spPr>
          <a:xfrm>
            <a:off x="2154942" y="2377679"/>
            <a:ext cx="8109063" cy="3070846"/>
          </a:xfrm>
          <a:prstGeom prst="rect">
            <a:avLst/>
          </a:prstGeom>
        </p:spPr>
        <p:txBody>
          <a:bodyPr lIns="0" tIns="0" rIns="0" bIns="0"/>
          <a:lstStyle>
            <a:lvl1pPr marL="0" indent="0">
              <a:lnSpc>
                <a:spcPts val="3200"/>
              </a:lnSpc>
              <a:spcBef>
                <a:spcPts val="0"/>
              </a:spcBef>
              <a:buFontTx/>
              <a:buNone/>
              <a:defRPr b="1">
                <a:solidFill>
                  <a:schemeClr val="bg1"/>
                </a:solidFill>
              </a:defRPr>
            </a:lvl1pPr>
            <a:lvl2pPr marL="457200" indent="0">
              <a:buNone/>
              <a:defRPr/>
            </a:lvl2pPr>
          </a:lstStyle>
          <a:p>
            <a:pPr lvl="0"/>
            <a:r>
              <a:rPr lang="nl-NL" dirty="0"/>
              <a:t>Tekst toevoegen</a:t>
            </a:r>
          </a:p>
        </p:txBody>
      </p:sp>
    </p:spTree>
    <p:extLst>
      <p:ext uri="{BB962C8B-B14F-4D97-AF65-F5344CB8AC3E}">
        <p14:creationId xmlns:p14="http://schemas.microsoft.com/office/powerpoint/2010/main" val="385826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somming interlinie klein">
    <p:spTree>
      <p:nvGrpSpPr>
        <p:cNvPr id="1" name=""/>
        <p:cNvGrpSpPr/>
        <p:nvPr/>
      </p:nvGrpSpPr>
      <p:grpSpPr>
        <a:xfrm>
          <a:off x="0" y="0"/>
          <a:ext cx="0" cy="0"/>
          <a:chOff x="0" y="0"/>
          <a:chExt cx="0" cy="0"/>
        </a:xfrm>
      </p:grpSpPr>
      <p:pic>
        <p:nvPicPr>
          <p:cNvPr id="3" name="Afbeelding 2" descr="Afbeelding met laptop&#10;&#10;Automatisch gegenereerde beschrijving">
            <a:extLst>
              <a:ext uri="{FF2B5EF4-FFF2-40B4-BE49-F238E27FC236}">
                <a16:creationId xmlns:a16="http://schemas.microsoft.com/office/drawing/2014/main" id="{1E3F60B1-9CDA-F144-8B0D-94A286ECD9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300842"/>
          </a:xfrm>
          <a:prstGeom prst="rect">
            <a:avLst/>
          </a:prstGeom>
        </p:spPr>
      </p:pic>
      <p:sp>
        <p:nvSpPr>
          <p:cNvPr id="13" name="Tekstvak 12">
            <a:extLst>
              <a:ext uri="{FF2B5EF4-FFF2-40B4-BE49-F238E27FC236}">
                <a16:creationId xmlns:a16="http://schemas.microsoft.com/office/drawing/2014/main" id="{300C44F4-8E22-9F41-8B2B-7DF226465282}"/>
              </a:ext>
            </a:extLst>
          </p:cNvPr>
          <p:cNvSpPr txBox="1"/>
          <p:nvPr userDrawn="1"/>
        </p:nvSpPr>
        <p:spPr>
          <a:xfrm>
            <a:off x="10337908" y="6409925"/>
            <a:ext cx="1752492" cy="338554"/>
          </a:xfrm>
          <a:prstGeom prst="rect">
            <a:avLst/>
          </a:prstGeom>
          <a:noFill/>
        </p:spPr>
        <p:txBody>
          <a:bodyPr wrap="square" lIns="0" tIns="0" rIns="0" bIns="0" rtlCol="0">
            <a:spAutoFit/>
          </a:bodyPr>
          <a:lstStyle/>
          <a:p>
            <a:r>
              <a:rPr lang="nl-NL" sz="2200" b="1" noProof="0" dirty="0">
                <a:solidFill>
                  <a:schemeClr val="accent4"/>
                </a:solidFill>
              </a:rPr>
              <a:t>wij-techniek.nl</a:t>
            </a:r>
          </a:p>
        </p:txBody>
      </p:sp>
      <p:pic>
        <p:nvPicPr>
          <p:cNvPr id="4" name="Afbeelding 3" descr="Afbeelding met klok&#10;&#10;Automatisch gegenereerde beschrijving">
            <a:extLst>
              <a:ext uri="{FF2B5EF4-FFF2-40B4-BE49-F238E27FC236}">
                <a16:creationId xmlns:a16="http://schemas.microsoft.com/office/drawing/2014/main" id="{13FF9A8A-50AD-B34B-9BF3-E073983AB5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102100"/>
            <a:ext cx="1651000" cy="2755900"/>
          </a:xfrm>
          <a:prstGeom prst="rect">
            <a:avLst/>
          </a:prstGeom>
        </p:spPr>
      </p:pic>
      <p:pic>
        <p:nvPicPr>
          <p:cNvPr id="7" name="Afbeelding 6" descr="Afbeelding met vogel&#10;&#10;Automatisch gegenereerde beschrijving">
            <a:extLst>
              <a:ext uri="{FF2B5EF4-FFF2-40B4-BE49-F238E27FC236}">
                <a16:creationId xmlns:a16="http://schemas.microsoft.com/office/drawing/2014/main" id="{3DCF6E2A-1B9E-4E4D-BC14-D83C5E3218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53800" y="1671121"/>
            <a:ext cx="838200" cy="1955800"/>
          </a:xfrm>
          <a:prstGeom prst="rect">
            <a:avLst/>
          </a:prstGeom>
        </p:spPr>
      </p:pic>
      <p:pic>
        <p:nvPicPr>
          <p:cNvPr id="10" name="Afbeelding 9" descr="Afbeelding met laptop&#10;&#10;Automatisch gegenereerde beschrijving">
            <a:extLst>
              <a:ext uri="{FF2B5EF4-FFF2-40B4-BE49-F238E27FC236}">
                <a16:creationId xmlns:a16="http://schemas.microsoft.com/office/drawing/2014/main" id="{4D742396-43AE-CB40-9401-04B374B79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300842"/>
          </a:xfrm>
          <a:prstGeom prst="rect">
            <a:avLst/>
          </a:prstGeom>
        </p:spPr>
      </p:pic>
      <p:sp>
        <p:nvSpPr>
          <p:cNvPr id="12" name="Tijdelijke aanduiding voor tekst 11">
            <a:extLst>
              <a:ext uri="{FF2B5EF4-FFF2-40B4-BE49-F238E27FC236}">
                <a16:creationId xmlns:a16="http://schemas.microsoft.com/office/drawing/2014/main" id="{619E0FCE-EC89-5449-B7D1-F61AAD9617E3}"/>
              </a:ext>
            </a:extLst>
          </p:cNvPr>
          <p:cNvSpPr>
            <a:spLocks noGrp="1"/>
          </p:cNvSpPr>
          <p:nvPr>
            <p:ph type="body" sz="quarter" idx="11" hasCustomPrompt="1"/>
          </p:nvPr>
        </p:nvSpPr>
        <p:spPr>
          <a:xfrm>
            <a:off x="2178615" y="1497588"/>
            <a:ext cx="8745634" cy="630237"/>
          </a:xfrm>
          <a:prstGeom prst="rect">
            <a:avLst/>
          </a:prstGeom>
        </p:spPr>
        <p:txBody>
          <a:bodyPr lIns="0" tIns="0" rIns="0" bIns="0"/>
          <a:lstStyle>
            <a:lvl1pPr marL="0" indent="0" algn="l">
              <a:buFontTx/>
              <a:buNone/>
              <a:defRPr sz="4000" b="1">
                <a:solidFill>
                  <a:schemeClr val="accent4"/>
                </a:solidFill>
                <a:latin typeface="+mn-lt"/>
              </a:defRPr>
            </a:lvl1pPr>
          </a:lstStyle>
          <a:p>
            <a:pPr lvl="0"/>
            <a:r>
              <a:rPr lang="nl-NL" dirty="0"/>
              <a:t>Tekst</a:t>
            </a:r>
          </a:p>
        </p:txBody>
      </p:sp>
      <p:sp>
        <p:nvSpPr>
          <p:cNvPr id="8" name="Tijdelijke aanduiding voor tekst 7">
            <a:extLst>
              <a:ext uri="{FF2B5EF4-FFF2-40B4-BE49-F238E27FC236}">
                <a16:creationId xmlns:a16="http://schemas.microsoft.com/office/drawing/2014/main" id="{90A91D44-D895-B94A-85DB-12D5E1657573}"/>
              </a:ext>
            </a:extLst>
          </p:cNvPr>
          <p:cNvSpPr>
            <a:spLocks noGrp="1"/>
          </p:cNvSpPr>
          <p:nvPr>
            <p:ph type="body" sz="quarter" idx="12" hasCustomPrompt="1"/>
          </p:nvPr>
        </p:nvSpPr>
        <p:spPr>
          <a:xfrm>
            <a:off x="2177869" y="2537859"/>
            <a:ext cx="8746380" cy="4038600"/>
          </a:xfrm>
          <a:prstGeom prst="rect">
            <a:avLst/>
          </a:prstGeom>
        </p:spPr>
        <p:txBody>
          <a:bodyPr lIns="0" tIns="0" rIns="0" bIns="0"/>
          <a:lstStyle>
            <a:lvl1pPr marL="324000" indent="-324000">
              <a:lnSpc>
                <a:spcPts val="3000"/>
              </a:lnSpc>
              <a:spcBef>
                <a:spcPts val="750"/>
              </a:spcBef>
              <a:buSzPct val="60000"/>
              <a:buFontTx/>
              <a:buBlip>
                <a:blip r:embed="rId5"/>
              </a:buBlip>
              <a:defRPr sz="2800" b="1">
                <a:solidFill>
                  <a:schemeClr val="accent4"/>
                </a:solidFill>
                <a:latin typeface="+mn-lt"/>
              </a:defRPr>
            </a:lvl1pPr>
          </a:lstStyle>
          <a:p>
            <a:pPr lvl="0"/>
            <a:r>
              <a:rPr lang="nl-NL" dirty="0"/>
              <a:t>Tekststijl opsomming</a:t>
            </a:r>
          </a:p>
          <a:p>
            <a:pPr lvl="0"/>
            <a:r>
              <a:rPr lang="nl-NL" dirty="0"/>
              <a:t>Tekst</a:t>
            </a:r>
          </a:p>
        </p:txBody>
      </p:sp>
    </p:spTree>
    <p:extLst>
      <p:ext uri="{BB962C8B-B14F-4D97-AF65-F5344CB8AC3E}">
        <p14:creationId xmlns:p14="http://schemas.microsoft.com/office/powerpoint/2010/main" val="41639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psomming">
    <p:spTree>
      <p:nvGrpSpPr>
        <p:cNvPr id="1" name=""/>
        <p:cNvGrpSpPr/>
        <p:nvPr/>
      </p:nvGrpSpPr>
      <p:grpSpPr>
        <a:xfrm>
          <a:off x="0" y="0"/>
          <a:ext cx="0" cy="0"/>
          <a:chOff x="0" y="0"/>
          <a:chExt cx="0" cy="0"/>
        </a:xfrm>
      </p:grpSpPr>
      <p:pic>
        <p:nvPicPr>
          <p:cNvPr id="3" name="Afbeelding 2" descr="Afbeelding met laptop&#10;&#10;Automatisch gegenereerde beschrijving">
            <a:extLst>
              <a:ext uri="{FF2B5EF4-FFF2-40B4-BE49-F238E27FC236}">
                <a16:creationId xmlns:a16="http://schemas.microsoft.com/office/drawing/2014/main" id="{1E3F60B1-9CDA-F144-8B0D-94A286ECD9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300842"/>
          </a:xfrm>
          <a:prstGeom prst="rect">
            <a:avLst/>
          </a:prstGeom>
        </p:spPr>
      </p:pic>
      <p:sp>
        <p:nvSpPr>
          <p:cNvPr id="13" name="Tekstvak 12">
            <a:extLst>
              <a:ext uri="{FF2B5EF4-FFF2-40B4-BE49-F238E27FC236}">
                <a16:creationId xmlns:a16="http://schemas.microsoft.com/office/drawing/2014/main" id="{300C44F4-8E22-9F41-8B2B-7DF226465282}"/>
              </a:ext>
            </a:extLst>
          </p:cNvPr>
          <p:cNvSpPr txBox="1"/>
          <p:nvPr userDrawn="1"/>
        </p:nvSpPr>
        <p:spPr>
          <a:xfrm>
            <a:off x="10337908" y="6409925"/>
            <a:ext cx="1752492" cy="338554"/>
          </a:xfrm>
          <a:prstGeom prst="rect">
            <a:avLst/>
          </a:prstGeom>
          <a:noFill/>
        </p:spPr>
        <p:txBody>
          <a:bodyPr wrap="square" lIns="0" tIns="0" rIns="0" bIns="0" rtlCol="0">
            <a:spAutoFit/>
          </a:bodyPr>
          <a:lstStyle/>
          <a:p>
            <a:r>
              <a:rPr lang="nl-NL" sz="2200" b="1" dirty="0">
                <a:solidFill>
                  <a:schemeClr val="accent4"/>
                </a:solidFill>
              </a:rPr>
              <a:t>wij-</a:t>
            </a:r>
            <a:r>
              <a:rPr lang="nl-NL" sz="2200" b="1" dirty="0" err="1">
                <a:solidFill>
                  <a:schemeClr val="accent4"/>
                </a:solidFill>
              </a:rPr>
              <a:t>techniek.nl</a:t>
            </a:r>
            <a:endParaRPr lang="nl-NL" sz="2200" b="1" dirty="0">
              <a:solidFill>
                <a:schemeClr val="accent4"/>
              </a:solidFill>
            </a:endParaRPr>
          </a:p>
        </p:txBody>
      </p:sp>
      <p:pic>
        <p:nvPicPr>
          <p:cNvPr id="4" name="Afbeelding 3" descr="Afbeelding met klok&#10;&#10;Automatisch gegenereerde beschrijving">
            <a:extLst>
              <a:ext uri="{FF2B5EF4-FFF2-40B4-BE49-F238E27FC236}">
                <a16:creationId xmlns:a16="http://schemas.microsoft.com/office/drawing/2014/main" id="{13FF9A8A-50AD-B34B-9BF3-E073983AB5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102100"/>
            <a:ext cx="1651000" cy="2755900"/>
          </a:xfrm>
          <a:prstGeom prst="rect">
            <a:avLst/>
          </a:prstGeom>
        </p:spPr>
      </p:pic>
      <p:pic>
        <p:nvPicPr>
          <p:cNvPr id="7" name="Afbeelding 6" descr="Afbeelding met vogel&#10;&#10;Automatisch gegenereerde beschrijving">
            <a:extLst>
              <a:ext uri="{FF2B5EF4-FFF2-40B4-BE49-F238E27FC236}">
                <a16:creationId xmlns:a16="http://schemas.microsoft.com/office/drawing/2014/main" id="{3DCF6E2A-1B9E-4E4D-BC14-D83C5E3218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53800" y="1671121"/>
            <a:ext cx="838200" cy="1955800"/>
          </a:xfrm>
          <a:prstGeom prst="rect">
            <a:avLst/>
          </a:prstGeom>
        </p:spPr>
      </p:pic>
      <p:pic>
        <p:nvPicPr>
          <p:cNvPr id="10" name="Afbeelding 9" descr="Afbeelding met laptop&#10;&#10;Automatisch gegenereerde beschrijving">
            <a:extLst>
              <a:ext uri="{FF2B5EF4-FFF2-40B4-BE49-F238E27FC236}">
                <a16:creationId xmlns:a16="http://schemas.microsoft.com/office/drawing/2014/main" id="{4D742396-43AE-CB40-9401-04B374B79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300842"/>
          </a:xfrm>
          <a:prstGeom prst="rect">
            <a:avLst/>
          </a:prstGeom>
        </p:spPr>
      </p:pic>
      <p:sp>
        <p:nvSpPr>
          <p:cNvPr id="12" name="Tijdelijke aanduiding voor tekst 11">
            <a:extLst>
              <a:ext uri="{FF2B5EF4-FFF2-40B4-BE49-F238E27FC236}">
                <a16:creationId xmlns:a16="http://schemas.microsoft.com/office/drawing/2014/main" id="{619E0FCE-EC89-5449-B7D1-F61AAD9617E3}"/>
              </a:ext>
            </a:extLst>
          </p:cNvPr>
          <p:cNvSpPr>
            <a:spLocks noGrp="1"/>
          </p:cNvSpPr>
          <p:nvPr>
            <p:ph type="body" sz="quarter" idx="11" hasCustomPrompt="1"/>
          </p:nvPr>
        </p:nvSpPr>
        <p:spPr>
          <a:xfrm>
            <a:off x="2178615" y="1497588"/>
            <a:ext cx="8745634" cy="630237"/>
          </a:xfrm>
          <a:prstGeom prst="rect">
            <a:avLst/>
          </a:prstGeom>
        </p:spPr>
        <p:txBody>
          <a:bodyPr lIns="0" tIns="0" rIns="0" bIns="0"/>
          <a:lstStyle>
            <a:lvl1pPr marL="0" indent="0" algn="l">
              <a:buFontTx/>
              <a:buNone/>
              <a:defRPr sz="4000" b="1">
                <a:solidFill>
                  <a:schemeClr val="accent4"/>
                </a:solidFill>
                <a:latin typeface="+mn-lt"/>
              </a:defRPr>
            </a:lvl1pPr>
          </a:lstStyle>
          <a:p>
            <a:pPr lvl="0"/>
            <a:r>
              <a:rPr lang="nl-NL" dirty="0"/>
              <a:t>Tekst</a:t>
            </a:r>
          </a:p>
        </p:txBody>
      </p:sp>
      <p:sp>
        <p:nvSpPr>
          <p:cNvPr id="8" name="Tijdelijke aanduiding voor tekst 7">
            <a:extLst>
              <a:ext uri="{FF2B5EF4-FFF2-40B4-BE49-F238E27FC236}">
                <a16:creationId xmlns:a16="http://schemas.microsoft.com/office/drawing/2014/main" id="{90A91D44-D895-B94A-85DB-12D5E1657573}"/>
              </a:ext>
            </a:extLst>
          </p:cNvPr>
          <p:cNvSpPr>
            <a:spLocks noGrp="1"/>
          </p:cNvSpPr>
          <p:nvPr>
            <p:ph type="body" sz="quarter" idx="12" hasCustomPrompt="1"/>
          </p:nvPr>
        </p:nvSpPr>
        <p:spPr>
          <a:xfrm>
            <a:off x="2177869" y="2537859"/>
            <a:ext cx="8746380" cy="3699049"/>
          </a:xfrm>
          <a:prstGeom prst="rect">
            <a:avLst/>
          </a:prstGeom>
        </p:spPr>
        <p:txBody>
          <a:bodyPr lIns="0" tIns="0" rIns="0" bIns="0"/>
          <a:lstStyle>
            <a:lvl1pPr marL="324000" indent="-324000">
              <a:lnSpc>
                <a:spcPts val="3000"/>
              </a:lnSpc>
              <a:spcBef>
                <a:spcPts val="2000"/>
              </a:spcBef>
              <a:buSzPct val="60000"/>
              <a:buFontTx/>
              <a:buBlip>
                <a:blip r:embed="rId5"/>
              </a:buBlip>
              <a:defRPr b="1">
                <a:solidFill>
                  <a:schemeClr val="accent4"/>
                </a:solidFill>
                <a:latin typeface="+mn-lt"/>
              </a:defRPr>
            </a:lvl1pPr>
          </a:lstStyle>
          <a:p>
            <a:pPr lvl="0"/>
            <a:r>
              <a:rPr lang="nl-NL" dirty="0"/>
              <a:t>Tekststijl opsomming</a:t>
            </a:r>
          </a:p>
          <a:p>
            <a:pPr lvl="0"/>
            <a:r>
              <a:rPr lang="nl-NL" dirty="0"/>
              <a:t>Tekst</a:t>
            </a:r>
          </a:p>
        </p:txBody>
      </p:sp>
    </p:spTree>
    <p:extLst>
      <p:ext uri="{BB962C8B-B14F-4D97-AF65-F5344CB8AC3E}">
        <p14:creationId xmlns:p14="http://schemas.microsoft.com/office/powerpoint/2010/main" val="1169059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26A46139-2454-8F4C-BE0C-6EB3CB432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4E885-00F2-4FAF-BE04-75F09940D827}" type="datetimeFigureOut">
              <a:rPr lang="nl-NL" smtClean="0"/>
              <a:t>15-10-2024</a:t>
            </a:fld>
            <a:endParaRPr lang="nl-NL"/>
          </a:p>
        </p:txBody>
      </p:sp>
      <p:sp>
        <p:nvSpPr>
          <p:cNvPr id="5" name="Tijdelijke aanduiding voor voettekst 4">
            <a:extLst>
              <a:ext uri="{FF2B5EF4-FFF2-40B4-BE49-F238E27FC236}">
                <a16:creationId xmlns:a16="http://schemas.microsoft.com/office/drawing/2014/main" id="{D4B64084-DB57-1B4A-BC32-6B69A74D8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B85F683-CB90-B540-A019-5AEB845248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D6D27-E504-4B42-904E-30525D02F533}" type="slidenum">
              <a:rPr lang="nl-NL" smtClean="0"/>
              <a:t>‹nr.›</a:t>
            </a:fld>
            <a:endParaRPr lang="nl-NL"/>
          </a:p>
        </p:txBody>
      </p:sp>
    </p:spTree>
    <p:extLst>
      <p:ext uri="{BB962C8B-B14F-4D97-AF65-F5344CB8AC3E}">
        <p14:creationId xmlns:p14="http://schemas.microsoft.com/office/powerpoint/2010/main" val="2423735870"/>
      </p:ext>
    </p:extLst>
  </p:cSld>
  <p:clrMap bg1="lt1" tx1="dk1" bg2="lt2" tx2="dk2" accent1="accent1" accent2="accent2" accent3="accent3" accent4="accent4" accent5="accent5" accent6="accent6" hlink="hlink" folHlink="folHlink"/>
  <p:sldLayoutIdLst>
    <p:sldLayoutId id="2147483687" r:id="rId1"/>
    <p:sldLayoutId id="2147483699" r:id="rId2"/>
    <p:sldLayoutId id="2147483692" r:id="rId3"/>
    <p:sldLayoutId id="2147483697" r:id="rId4"/>
    <p:sldLayoutId id="214748370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mailto:m.winnubst@wij-techniek.nl" TargetMode="External"/><Relationship Id="rId7" Type="http://schemas.openxmlformats.org/officeDocument/2006/relationships/hyperlink" Target="https://trendfiles.wij-techniek.n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trendfiles.wij-techniek.n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hyperlink" Target="https://trendfiles.wij-techniek.nl/"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trendfiles.wij-techniek.n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trendfiles.wij-techniek.nl/"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trendfiles.wij-techniek.nl/wp-content/uploads/vroege-loopbanen-in-de-technische-installatiebranche.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rendfiles.wij-techniek.nl/onderzoek-naar-hbo-functies-in-de-technische-installatiebranch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B5DB19A-AD84-107C-7390-8DEA01EA79EE}"/>
              </a:ext>
            </a:extLst>
          </p:cNvPr>
          <p:cNvSpPr>
            <a:spLocks noGrp="1"/>
          </p:cNvSpPr>
          <p:nvPr>
            <p:ph type="body" sz="quarter" idx="4294967295"/>
          </p:nvPr>
        </p:nvSpPr>
        <p:spPr>
          <a:xfrm>
            <a:off x="344350" y="1632640"/>
            <a:ext cx="4376737" cy="1537943"/>
          </a:xfrm>
          <a:prstGeom prst="rect">
            <a:avLst/>
          </a:prstGeom>
        </p:spPr>
        <p:txBody>
          <a:bodyPr/>
          <a:lstStyle/>
          <a:p>
            <a:pPr marL="0" indent="0">
              <a:buNone/>
            </a:pPr>
            <a:r>
              <a:rPr lang="nl-NL" sz="2000" b="1" dirty="0"/>
              <a:t>Hbo functies in de Technische Installatiebranche (TI)</a:t>
            </a:r>
          </a:p>
          <a:p>
            <a:pPr marL="0" indent="0">
              <a:buNone/>
            </a:pPr>
            <a:r>
              <a:rPr lang="nl-NL" sz="2000" i="1" dirty="0"/>
              <a:t>Werkconferentie Toekomstbehendig Opleiden in de Techniek</a:t>
            </a:r>
          </a:p>
        </p:txBody>
      </p:sp>
    </p:spTree>
    <p:extLst>
      <p:ext uri="{BB962C8B-B14F-4D97-AF65-F5344CB8AC3E}">
        <p14:creationId xmlns:p14="http://schemas.microsoft.com/office/powerpoint/2010/main" val="2199732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8059A4F-CD3D-4EB7-866D-5248AD3B3D25}"/>
              </a:ext>
            </a:extLst>
          </p:cNvPr>
          <p:cNvSpPr>
            <a:spLocks noGrp="1"/>
          </p:cNvSpPr>
          <p:nvPr>
            <p:ph type="body" sz="quarter" idx="11"/>
          </p:nvPr>
        </p:nvSpPr>
        <p:spPr>
          <a:xfrm>
            <a:off x="2200600" y="433013"/>
            <a:ext cx="10268124" cy="365774"/>
          </a:xfrm>
        </p:spPr>
        <p:txBody>
          <a:bodyPr/>
          <a:lstStyle/>
          <a:p>
            <a:pPr algn="ctr"/>
            <a:r>
              <a:rPr lang="nl-NL" sz="2200" b="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Aantal en percentage hbo’ers in de TI, uitgesplitst naar bedrijfsgrootte (2023)</a:t>
            </a:r>
            <a:endParaRPr lang="nl-NL" sz="2200" b="0" dirty="0">
              <a:solidFill>
                <a:schemeClr val="bg1"/>
              </a:solidFill>
            </a:endParaRPr>
          </a:p>
        </p:txBody>
      </p:sp>
      <p:sp>
        <p:nvSpPr>
          <p:cNvPr id="5" name="Tekstvak 4">
            <a:extLst>
              <a:ext uri="{FF2B5EF4-FFF2-40B4-BE49-F238E27FC236}">
                <a16:creationId xmlns:a16="http://schemas.microsoft.com/office/drawing/2014/main" id="{6FA90143-1EAC-4DDB-A5E3-F541A2FB2D40}"/>
              </a:ext>
            </a:extLst>
          </p:cNvPr>
          <p:cNvSpPr txBox="1"/>
          <p:nvPr/>
        </p:nvSpPr>
        <p:spPr>
          <a:xfrm>
            <a:off x="1490975" y="6569844"/>
            <a:ext cx="8120893" cy="288156"/>
          </a:xfrm>
          <a:prstGeom prst="rect">
            <a:avLst/>
          </a:prstGeom>
          <a:noFill/>
        </p:spPr>
        <p:txBody>
          <a:bodyPr wrap="square" rtlCol="0">
            <a:spAutoFit/>
          </a:bodyPr>
          <a:lstStyle/>
          <a:p>
            <a:pPr algn="just">
              <a:lnSpc>
                <a:spcPct val="112000"/>
              </a:lnSpc>
            </a:pPr>
            <a:r>
              <a:rPr lang="nl-NL" sz="1200" dirty="0">
                <a:effectLst/>
                <a:latin typeface="Calibri" panose="020F0502020204030204" pitchFamily="34" charset="0"/>
                <a:ea typeface="Times New Roman" panose="02020603050405020304" pitchFamily="18" charset="0"/>
                <a:cs typeface="Arial" panose="020B0604020202020204" pitchFamily="34" charset="0"/>
              </a:rPr>
              <a:t>Bron: WT-werknemersbestand (MN/CoMetec) en CBS, bewerking KBA Nijmegen</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Grafiek 2">
            <a:extLst>
              <a:ext uri="{FF2B5EF4-FFF2-40B4-BE49-F238E27FC236}">
                <a16:creationId xmlns:a16="http://schemas.microsoft.com/office/drawing/2014/main" id="{D417C257-2E34-4161-F07F-F758ED466374}"/>
              </a:ext>
            </a:extLst>
          </p:cNvPr>
          <p:cNvGraphicFramePr/>
          <p:nvPr/>
        </p:nvGraphicFramePr>
        <p:xfrm>
          <a:off x="735724" y="1556951"/>
          <a:ext cx="10625960" cy="4757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481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8059A4F-CD3D-4EB7-866D-5248AD3B3D25}"/>
              </a:ext>
            </a:extLst>
          </p:cNvPr>
          <p:cNvSpPr>
            <a:spLocks noGrp="1"/>
          </p:cNvSpPr>
          <p:nvPr>
            <p:ph type="body" sz="quarter" idx="11"/>
          </p:nvPr>
        </p:nvSpPr>
        <p:spPr>
          <a:xfrm>
            <a:off x="2731770" y="333281"/>
            <a:ext cx="8654522" cy="461665"/>
          </a:xfrm>
        </p:spPr>
        <p:txBody>
          <a:bodyPr/>
          <a:lstStyle/>
          <a:p>
            <a:pPr indent="226695" algn="just">
              <a:lnSpc>
                <a:spcPct val="112000"/>
              </a:lnSpc>
              <a:spcAft>
                <a:spcPts val="300"/>
              </a:spcAft>
            </a:pPr>
            <a:r>
              <a:rPr lang="nl-NL" sz="2400" b="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Aantal hbo’ers in de TI, uitgesplitst naar functiegroep (absoluut)</a:t>
            </a:r>
            <a:endParaRPr lang="nl-NL"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kstvak 4">
            <a:extLst>
              <a:ext uri="{FF2B5EF4-FFF2-40B4-BE49-F238E27FC236}">
                <a16:creationId xmlns:a16="http://schemas.microsoft.com/office/drawing/2014/main" id="{6FA90143-1EAC-4DDB-A5E3-F541A2FB2D40}"/>
              </a:ext>
            </a:extLst>
          </p:cNvPr>
          <p:cNvSpPr txBox="1"/>
          <p:nvPr/>
        </p:nvSpPr>
        <p:spPr>
          <a:xfrm>
            <a:off x="1518407" y="6433279"/>
            <a:ext cx="8120893" cy="271806"/>
          </a:xfrm>
          <a:prstGeom prst="rect">
            <a:avLst/>
          </a:prstGeom>
          <a:noFill/>
        </p:spPr>
        <p:txBody>
          <a:bodyPr wrap="square" rtlCol="0">
            <a:spAutoFit/>
          </a:bodyPr>
          <a:lstStyle/>
          <a:p>
            <a:pPr algn="just">
              <a:lnSpc>
                <a:spcPct val="112000"/>
              </a:lnSpc>
            </a:pPr>
            <a:r>
              <a:rPr lang="nl-NL" sz="1100" dirty="0">
                <a:effectLst/>
                <a:latin typeface="Calibri" panose="020F0502020204030204" pitchFamily="34" charset="0"/>
                <a:ea typeface="Times New Roman" panose="02020603050405020304" pitchFamily="18" charset="0"/>
                <a:cs typeface="Arial" panose="020B0604020202020204" pitchFamily="34" charset="0"/>
              </a:rPr>
              <a:t>Bron: WT-werknemersbestand (MN/CoMetec) en CBS, bewerking KBA Nijmegen</a:t>
            </a:r>
            <a:endParaRPr lang="nl-NL"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Grafiek 2">
            <a:extLst>
              <a:ext uri="{FF2B5EF4-FFF2-40B4-BE49-F238E27FC236}">
                <a16:creationId xmlns:a16="http://schemas.microsoft.com/office/drawing/2014/main" id="{63D6D88F-6597-4223-937D-1EC12A1AF854}"/>
              </a:ext>
            </a:extLst>
          </p:cNvPr>
          <p:cNvGraphicFramePr/>
          <p:nvPr/>
        </p:nvGraphicFramePr>
        <p:xfrm>
          <a:off x="982980" y="1359244"/>
          <a:ext cx="10584180" cy="5074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586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8059A4F-CD3D-4EB7-866D-5248AD3B3D25}"/>
              </a:ext>
            </a:extLst>
          </p:cNvPr>
          <p:cNvSpPr>
            <a:spLocks noGrp="1"/>
          </p:cNvSpPr>
          <p:nvPr>
            <p:ph type="body" sz="quarter" idx="11"/>
          </p:nvPr>
        </p:nvSpPr>
        <p:spPr>
          <a:xfrm>
            <a:off x="2995447" y="361659"/>
            <a:ext cx="8519951" cy="461665"/>
          </a:xfrm>
        </p:spPr>
        <p:txBody>
          <a:bodyPr/>
          <a:lstStyle/>
          <a:p>
            <a:pPr algn="just">
              <a:lnSpc>
                <a:spcPct val="112000"/>
              </a:lnSpc>
              <a:spcAft>
                <a:spcPts val="600"/>
              </a:spcAft>
            </a:pPr>
            <a:r>
              <a:rPr lang="nl-NL" sz="2400" b="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Percentage hbo’ers in de TI, </a:t>
            </a:r>
            <a:r>
              <a:rPr lang="nl-NL" sz="2400" b="0" u="sng"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per functiegroep</a:t>
            </a:r>
            <a:r>
              <a:rPr lang="nl-NL" sz="2400" b="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 (relatief)</a:t>
            </a:r>
            <a:endParaRPr lang="nl-NL"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kstvak 4">
            <a:extLst>
              <a:ext uri="{FF2B5EF4-FFF2-40B4-BE49-F238E27FC236}">
                <a16:creationId xmlns:a16="http://schemas.microsoft.com/office/drawing/2014/main" id="{6FA90143-1EAC-4DDB-A5E3-F541A2FB2D40}"/>
              </a:ext>
            </a:extLst>
          </p:cNvPr>
          <p:cNvSpPr txBox="1"/>
          <p:nvPr/>
        </p:nvSpPr>
        <p:spPr>
          <a:xfrm>
            <a:off x="1431910" y="6524719"/>
            <a:ext cx="8120893" cy="271806"/>
          </a:xfrm>
          <a:prstGeom prst="rect">
            <a:avLst/>
          </a:prstGeom>
          <a:noFill/>
        </p:spPr>
        <p:txBody>
          <a:bodyPr wrap="square" rtlCol="0">
            <a:spAutoFit/>
          </a:bodyPr>
          <a:lstStyle/>
          <a:p>
            <a:pPr algn="just">
              <a:lnSpc>
                <a:spcPct val="112000"/>
              </a:lnSpc>
            </a:pPr>
            <a:r>
              <a:rPr lang="nl-NL" sz="1100" dirty="0">
                <a:effectLst/>
                <a:latin typeface="Calibri" panose="020F0502020204030204" pitchFamily="34" charset="0"/>
                <a:ea typeface="Times New Roman" panose="02020603050405020304" pitchFamily="18" charset="0"/>
                <a:cs typeface="Arial" panose="020B0604020202020204" pitchFamily="34" charset="0"/>
              </a:rPr>
              <a:t>Bron: WT-werknemersbestand (MN/CoMetec) en CBS, bewerking KBA Nijmegen</a:t>
            </a:r>
            <a:endParaRPr lang="nl-NL"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Grafiek 3">
            <a:extLst>
              <a:ext uri="{FF2B5EF4-FFF2-40B4-BE49-F238E27FC236}">
                <a16:creationId xmlns:a16="http://schemas.microsoft.com/office/drawing/2014/main" id="{721A743A-703E-6BB1-96A8-43EEAD17213C}"/>
              </a:ext>
            </a:extLst>
          </p:cNvPr>
          <p:cNvGraphicFramePr/>
          <p:nvPr/>
        </p:nvGraphicFramePr>
        <p:xfrm>
          <a:off x="504497" y="1072055"/>
          <a:ext cx="11403724" cy="5361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859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8059A4F-CD3D-4EB7-866D-5248AD3B3D25}"/>
              </a:ext>
            </a:extLst>
          </p:cNvPr>
          <p:cNvSpPr>
            <a:spLocks noGrp="1"/>
          </p:cNvSpPr>
          <p:nvPr>
            <p:ph type="body" sz="quarter" idx="11"/>
          </p:nvPr>
        </p:nvSpPr>
        <p:spPr>
          <a:xfrm>
            <a:off x="2917370" y="372170"/>
            <a:ext cx="9274629" cy="461665"/>
          </a:xfrm>
        </p:spPr>
        <p:txBody>
          <a:bodyPr/>
          <a:lstStyle/>
          <a:p>
            <a:pPr algn="just">
              <a:lnSpc>
                <a:spcPct val="112000"/>
              </a:lnSpc>
              <a:spcAft>
                <a:spcPts val="600"/>
              </a:spcAft>
            </a:pPr>
            <a:r>
              <a:rPr lang="nl-NL" sz="2400" b="0" dirty="0">
                <a:solidFill>
                  <a:schemeClr val="bg1"/>
                </a:solidFill>
                <a:latin typeface="Calibri" panose="020F0502020204030204" pitchFamily="34" charset="0"/>
                <a:ea typeface="Times New Roman" panose="02020603050405020304" pitchFamily="18" charset="0"/>
                <a:cs typeface="Arial" panose="020B0604020202020204" pitchFamily="34" charset="0"/>
              </a:rPr>
              <a:t>G</a:t>
            </a:r>
            <a:r>
              <a:rPr lang="nl-NL" sz="2400" b="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ediplomeerde doorstroom (hbo) naar baan in de TI, </a:t>
            </a:r>
            <a:r>
              <a:rPr lang="nl-NL" sz="2400" b="0" u="sng"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per diplomacohort</a:t>
            </a:r>
            <a:r>
              <a:rPr lang="nl-NL" sz="2400" b="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a:t>
            </a:r>
            <a:endParaRPr lang="nl-NL"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2000"/>
              </a:lnSpc>
              <a:spcAft>
                <a:spcPts val="600"/>
              </a:spcAft>
            </a:pPr>
            <a:endParaRPr lang="nl-NL" sz="1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kstvak 4">
            <a:extLst>
              <a:ext uri="{FF2B5EF4-FFF2-40B4-BE49-F238E27FC236}">
                <a16:creationId xmlns:a16="http://schemas.microsoft.com/office/drawing/2014/main" id="{6FA90143-1EAC-4DDB-A5E3-F541A2FB2D40}"/>
              </a:ext>
            </a:extLst>
          </p:cNvPr>
          <p:cNvSpPr txBox="1"/>
          <p:nvPr/>
        </p:nvSpPr>
        <p:spPr>
          <a:xfrm>
            <a:off x="1431910" y="6431639"/>
            <a:ext cx="8818514" cy="461408"/>
          </a:xfrm>
          <a:prstGeom prst="rect">
            <a:avLst/>
          </a:prstGeom>
          <a:noFill/>
        </p:spPr>
        <p:txBody>
          <a:bodyPr wrap="square" rtlCol="0">
            <a:spAutoFit/>
          </a:bodyPr>
          <a:lstStyle/>
          <a:p>
            <a:pPr algn="just">
              <a:lnSpc>
                <a:spcPct val="112000"/>
              </a:lnSpc>
            </a:pPr>
            <a:r>
              <a:rPr lang="nl-NL" sz="1100" dirty="0">
                <a:effectLst/>
                <a:latin typeface="Calibri" panose="020F0502020204030204" pitchFamily="34" charset="0"/>
                <a:ea typeface="Times New Roman" panose="02020603050405020304" pitchFamily="18" charset="0"/>
                <a:cs typeface="Arial" panose="020B0604020202020204" pitchFamily="34" charset="0"/>
              </a:rPr>
              <a:t>Bron: WT-werknemersbestand (MN/CoMetec) en CBS, bewerking KBA Nijmegen. </a:t>
            </a:r>
          </a:p>
          <a:p>
            <a:pPr algn="just">
              <a:lnSpc>
                <a:spcPct val="112000"/>
              </a:lnSpc>
            </a:pPr>
            <a:r>
              <a:rPr lang="nl-NL" sz="1100" dirty="0">
                <a:effectLst/>
                <a:latin typeface="Calibri" panose="020F0502020204030204" pitchFamily="34" charset="0"/>
                <a:ea typeface="Times New Roman" panose="02020603050405020304" pitchFamily="18" charset="0"/>
                <a:cs typeface="Arial" panose="020B0604020202020204" pitchFamily="34" charset="0"/>
              </a:rPr>
              <a:t>*</a:t>
            </a:r>
            <a:r>
              <a:rPr lang="nl-NL" sz="1100" dirty="0">
                <a:latin typeface="Calibri" panose="020F0502020204030204" pitchFamily="34" charset="0"/>
                <a:ea typeface="Times New Roman" panose="02020603050405020304" pitchFamily="18" charset="0"/>
                <a:cs typeface="Arial" panose="020B0604020202020204" pitchFamily="34" charset="0"/>
              </a:rPr>
              <a:t>P</a:t>
            </a:r>
            <a:r>
              <a:rPr lang="nl-NL" sz="1100" dirty="0">
                <a:effectLst/>
                <a:latin typeface="Calibri" panose="020F0502020204030204" pitchFamily="34" charset="0"/>
                <a:ea typeface="Times New Roman" panose="02020603050405020304" pitchFamily="18" charset="0"/>
                <a:cs typeface="Arial" panose="020B0604020202020204" pitchFamily="34" charset="0"/>
              </a:rPr>
              <a:t>eilmoment laatste vrijdag van september na diplomering. </a:t>
            </a:r>
            <a:endParaRPr lang="nl-NL"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Grafiek 2">
            <a:extLst>
              <a:ext uri="{FF2B5EF4-FFF2-40B4-BE49-F238E27FC236}">
                <a16:creationId xmlns:a16="http://schemas.microsoft.com/office/drawing/2014/main" id="{B26FD7BC-5074-1E4D-79EC-AF7D3BBCE6CD}"/>
              </a:ext>
            </a:extLst>
          </p:cNvPr>
          <p:cNvGraphicFramePr/>
          <p:nvPr/>
        </p:nvGraphicFramePr>
        <p:xfrm>
          <a:off x="1008993" y="1495169"/>
          <a:ext cx="10489324" cy="4843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47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8059A4F-CD3D-4EB7-866D-5248AD3B3D25}"/>
              </a:ext>
            </a:extLst>
          </p:cNvPr>
          <p:cNvSpPr>
            <a:spLocks noGrp="1"/>
          </p:cNvSpPr>
          <p:nvPr>
            <p:ph type="body" sz="quarter" idx="11"/>
          </p:nvPr>
        </p:nvSpPr>
        <p:spPr>
          <a:xfrm>
            <a:off x="2899519" y="392758"/>
            <a:ext cx="9503664" cy="430202"/>
          </a:xfrm>
        </p:spPr>
        <p:txBody>
          <a:bodyPr/>
          <a:lstStyle/>
          <a:p>
            <a:pPr>
              <a:lnSpc>
                <a:spcPct val="112000"/>
              </a:lnSpc>
              <a:spcAft>
                <a:spcPts val="600"/>
              </a:spcAft>
            </a:pPr>
            <a:r>
              <a:rPr lang="nl-NL" sz="2100" b="0" dirty="0">
                <a:solidFill>
                  <a:schemeClr val="bg1"/>
                </a:solidFill>
                <a:latin typeface="Calibri" panose="020F0502020204030204" pitchFamily="34" charset="0"/>
                <a:ea typeface="Times New Roman" panose="02020603050405020304" pitchFamily="18" charset="0"/>
                <a:cs typeface="Arial" panose="020B0604020202020204" pitchFamily="34" charset="0"/>
              </a:rPr>
              <a:t>G</a:t>
            </a:r>
            <a:r>
              <a:rPr lang="nl-NL" sz="2100" b="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ediplomeerde doorstroom naar baan in de TI, per stamopleiding </a:t>
            </a:r>
            <a:r>
              <a:rPr lang="nl-NL" sz="2100" b="0" dirty="0">
                <a:solidFill>
                  <a:schemeClr val="bg1"/>
                </a:solidFill>
                <a:latin typeface="Calibri" panose="020F0502020204030204" pitchFamily="34" charset="0"/>
                <a:ea typeface="Times New Roman" panose="02020603050405020304" pitchFamily="18" charset="0"/>
                <a:cs typeface="Arial" panose="020B0604020202020204" pitchFamily="34" charset="0"/>
              </a:rPr>
              <a:t>&amp;</a:t>
            </a:r>
            <a:r>
              <a:rPr lang="nl-NL" sz="2100" b="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 diplomacohort</a:t>
            </a:r>
            <a:endParaRPr lang="nl-NL" sz="2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kstvak 4">
            <a:extLst>
              <a:ext uri="{FF2B5EF4-FFF2-40B4-BE49-F238E27FC236}">
                <a16:creationId xmlns:a16="http://schemas.microsoft.com/office/drawing/2014/main" id="{6FA90143-1EAC-4DDB-A5E3-F541A2FB2D40}"/>
              </a:ext>
            </a:extLst>
          </p:cNvPr>
          <p:cNvSpPr txBox="1"/>
          <p:nvPr/>
        </p:nvSpPr>
        <p:spPr>
          <a:xfrm>
            <a:off x="1431910" y="6524719"/>
            <a:ext cx="8120893" cy="271806"/>
          </a:xfrm>
          <a:prstGeom prst="rect">
            <a:avLst/>
          </a:prstGeom>
          <a:noFill/>
        </p:spPr>
        <p:txBody>
          <a:bodyPr wrap="square" rtlCol="0">
            <a:spAutoFit/>
          </a:bodyPr>
          <a:lstStyle/>
          <a:p>
            <a:pPr algn="just">
              <a:lnSpc>
                <a:spcPct val="112000"/>
              </a:lnSpc>
            </a:pPr>
            <a:r>
              <a:rPr lang="nl-NL" sz="1100" dirty="0">
                <a:effectLst/>
                <a:latin typeface="Calibri" panose="020F0502020204030204" pitchFamily="34" charset="0"/>
                <a:ea typeface="Times New Roman" panose="02020603050405020304" pitchFamily="18" charset="0"/>
                <a:cs typeface="Arial" panose="020B0604020202020204" pitchFamily="34" charset="0"/>
              </a:rPr>
              <a:t>Bron: WT-werknemersbestand (MN/CoMetec) en CBS, bewerking KBA Nijmegen</a:t>
            </a:r>
            <a:endParaRPr lang="nl-NL"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Grafiek 2">
            <a:extLst>
              <a:ext uri="{FF2B5EF4-FFF2-40B4-BE49-F238E27FC236}">
                <a16:creationId xmlns:a16="http://schemas.microsoft.com/office/drawing/2014/main" id="{1EC47C22-002E-4AE2-A966-A21532C0B5B9}"/>
              </a:ext>
            </a:extLst>
          </p:cNvPr>
          <p:cNvGraphicFramePr/>
          <p:nvPr/>
        </p:nvGraphicFramePr>
        <p:xfrm>
          <a:off x="1431910" y="1304544"/>
          <a:ext cx="9894458" cy="51287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465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8059A4F-CD3D-4EB7-866D-5248AD3B3D25}"/>
              </a:ext>
            </a:extLst>
          </p:cNvPr>
          <p:cNvSpPr>
            <a:spLocks noGrp="1"/>
          </p:cNvSpPr>
          <p:nvPr>
            <p:ph type="body" sz="quarter" idx="11"/>
          </p:nvPr>
        </p:nvSpPr>
        <p:spPr>
          <a:xfrm>
            <a:off x="2830342" y="365938"/>
            <a:ext cx="8654522" cy="461665"/>
          </a:xfrm>
        </p:spPr>
        <p:txBody>
          <a:bodyPr/>
          <a:lstStyle/>
          <a:p>
            <a:pPr algn="just">
              <a:lnSpc>
                <a:spcPct val="112000"/>
              </a:lnSpc>
              <a:spcAft>
                <a:spcPts val="600"/>
              </a:spcAft>
            </a:pPr>
            <a:r>
              <a:rPr lang="nl-NL" sz="22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 </a:t>
            </a:r>
            <a:r>
              <a:rPr lang="nl-NL" sz="2200" b="0" dirty="0">
                <a:solidFill>
                  <a:schemeClr val="bg1"/>
                </a:solidFill>
                <a:latin typeface="Calibri" panose="020F0502020204030204" pitchFamily="34" charset="0"/>
                <a:ea typeface="Times New Roman" panose="02020603050405020304" pitchFamily="18" charset="0"/>
                <a:cs typeface="Arial" panose="020B0604020202020204" pitchFamily="34" charset="0"/>
              </a:rPr>
              <a:t>B</a:t>
            </a:r>
            <a:r>
              <a:rPr lang="nl-NL" sz="2200" b="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rancherendementen van de vier TI-stamopleidingen in het hbo</a:t>
            </a:r>
            <a:endParaRPr lang="nl-NL" sz="22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kstvak 4">
            <a:extLst>
              <a:ext uri="{FF2B5EF4-FFF2-40B4-BE49-F238E27FC236}">
                <a16:creationId xmlns:a16="http://schemas.microsoft.com/office/drawing/2014/main" id="{6FA90143-1EAC-4DDB-A5E3-F541A2FB2D40}"/>
              </a:ext>
            </a:extLst>
          </p:cNvPr>
          <p:cNvSpPr txBox="1"/>
          <p:nvPr/>
        </p:nvSpPr>
        <p:spPr>
          <a:xfrm>
            <a:off x="1367902" y="6586194"/>
            <a:ext cx="8120893" cy="271806"/>
          </a:xfrm>
          <a:prstGeom prst="rect">
            <a:avLst/>
          </a:prstGeom>
          <a:noFill/>
        </p:spPr>
        <p:txBody>
          <a:bodyPr wrap="square" rtlCol="0">
            <a:spAutoFit/>
          </a:bodyPr>
          <a:lstStyle/>
          <a:p>
            <a:pPr algn="just">
              <a:lnSpc>
                <a:spcPct val="112000"/>
              </a:lnSpc>
            </a:pPr>
            <a:r>
              <a:rPr lang="nl-NL" sz="1100" dirty="0">
                <a:effectLst/>
                <a:latin typeface="Calibri" panose="020F0502020204030204" pitchFamily="34" charset="0"/>
                <a:ea typeface="Times New Roman" panose="02020603050405020304" pitchFamily="18" charset="0"/>
                <a:cs typeface="Arial" panose="020B0604020202020204" pitchFamily="34" charset="0"/>
              </a:rPr>
              <a:t>Bron: WT-werknemersbestand (MN/CoMetec) en CBS, bewerking KBA Nijmegen</a:t>
            </a:r>
            <a:endParaRPr lang="nl-NL"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Grafiek 5">
            <a:extLst>
              <a:ext uri="{FF2B5EF4-FFF2-40B4-BE49-F238E27FC236}">
                <a16:creationId xmlns:a16="http://schemas.microsoft.com/office/drawing/2014/main" id="{7174FBFA-CD07-7E28-7686-62542BF0705B}"/>
              </a:ext>
            </a:extLst>
          </p:cNvPr>
          <p:cNvGraphicFramePr>
            <a:graphicFrameLocks/>
          </p:cNvGraphicFramePr>
          <p:nvPr>
            <p:extLst>
              <p:ext uri="{D42A27DB-BD31-4B8C-83A1-F6EECF244321}">
                <p14:modId xmlns:p14="http://schemas.microsoft.com/office/powerpoint/2010/main" val="1145592979"/>
              </p:ext>
            </p:extLst>
          </p:nvPr>
        </p:nvGraphicFramePr>
        <p:xfrm>
          <a:off x="414528" y="1315535"/>
          <a:ext cx="11777472" cy="5270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402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8059A4F-CD3D-4EB7-866D-5248AD3B3D25}"/>
              </a:ext>
            </a:extLst>
          </p:cNvPr>
          <p:cNvSpPr>
            <a:spLocks noGrp="1"/>
          </p:cNvSpPr>
          <p:nvPr>
            <p:ph type="body" sz="quarter" idx="11"/>
          </p:nvPr>
        </p:nvSpPr>
        <p:spPr>
          <a:xfrm>
            <a:off x="2962038" y="328132"/>
            <a:ext cx="8654522" cy="461665"/>
          </a:xfrm>
        </p:spPr>
        <p:txBody>
          <a:bodyPr/>
          <a:lstStyle/>
          <a:p>
            <a:pPr algn="just">
              <a:lnSpc>
                <a:spcPct val="112000"/>
              </a:lnSpc>
              <a:spcAft>
                <a:spcPts val="600"/>
              </a:spcAft>
            </a:pPr>
            <a:r>
              <a:rPr lang="nl-NL" sz="2800" b="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Conclusie − </a:t>
            </a:r>
            <a:r>
              <a:rPr lang="nl-NL" sz="2800" b="0" kern="700" dirty="0">
                <a:solidFill>
                  <a:schemeClr val="bg1"/>
                </a:solidFill>
                <a:latin typeface="Calibri" panose="020F0502020204030204" pitchFamily="34" charset="0"/>
                <a:ea typeface="Times New Roman" panose="02020603050405020304" pitchFamily="18" charset="0"/>
                <a:cs typeface="Arial" panose="020B0604020202020204" pitchFamily="34" charset="0"/>
              </a:rPr>
              <a:t>I</a:t>
            </a:r>
            <a:r>
              <a:rPr lang="nl-NL" sz="2800" b="0" kern="7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nstroom vanuit het technisch hbo in TI</a:t>
            </a:r>
            <a:endParaRPr lang="nl-NL"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kstvak 2">
            <a:extLst>
              <a:ext uri="{FF2B5EF4-FFF2-40B4-BE49-F238E27FC236}">
                <a16:creationId xmlns:a16="http://schemas.microsoft.com/office/drawing/2014/main" id="{045A2047-BC40-FB66-1415-C2DD3FCE0CC8}"/>
              </a:ext>
            </a:extLst>
          </p:cNvPr>
          <p:cNvSpPr txBox="1"/>
          <p:nvPr/>
        </p:nvSpPr>
        <p:spPr>
          <a:xfrm>
            <a:off x="739266" y="1824769"/>
            <a:ext cx="11189385" cy="3354765"/>
          </a:xfrm>
          <a:prstGeom prst="rect">
            <a:avLst/>
          </a:prstGeom>
          <a:noFill/>
        </p:spPr>
        <p:txBody>
          <a:bodyPr wrap="square" rtlCol="0">
            <a:spAutoFit/>
          </a:bodyPr>
          <a:lstStyle/>
          <a:p>
            <a:pPr marL="265113" indent="-265113">
              <a:spcAft>
                <a:spcPts val="600"/>
              </a:spcAft>
              <a:buFont typeface="+mj-lt"/>
              <a:buAutoNum type="arabicPeriod"/>
            </a:pPr>
            <a:r>
              <a:rPr lang="nl-NL" sz="2200" dirty="0">
                <a:solidFill>
                  <a:schemeClr val="accent4"/>
                </a:solidFill>
                <a:latin typeface="Calibri" panose="020F0502020204030204" pitchFamily="34" charset="0"/>
                <a:cs typeface="Arial" panose="020B0604020202020204" pitchFamily="34" charset="0"/>
              </a:rPr>
              <a:t>Aantal bèta-gediplomeerden dat na diplomering in de TI werkt is de laatste jaren toegenomen:</a:t>
            </a:r>
          </a:p>
          <a:p>
            <a:pPr marL="539750" indent="-274638">
              <a:buFont typeface="Wingdings" panose="05000000000000000000" pitchFamily="2" charset="2"/>
              <a:buChar char="Ø"/>
            </a:pPr>
            <a:r>
              <a:rPr lang="nl-NL" dirty="0">
                <a:solidFill>
                  <a:schemeClr val="accent4"/>
                </a:solidFill>
                <a:latin typeface="Calibri" panose="020F0502020204030204" pitchFamily="34" charset="0"/>
                <a:cs typeface="Arial" panose="020B0604020202020204" pitchFamily="34" charset="0"/>
              </a:rPr>
              <a:t>m.n. stijging bij Werktuigbouwkunde, Engineering en overige </a:t>
            </a:r>
            <a:r>
              <a:rPr lang="nl-NL" dirty="0" err="1">
                <a:solidFill>
                  <a:schemeClr val="accent4"/>
                </a:solidFill>
                <a:latin typeface="Calibri" panose="020F0502020204030204" pitchFamily="34" charset="0"/>
                <a:cs typeface="Arial" panose="020B0604020202020204" pitchFamily="34" charset="0"/>
              </a:rPr>
              <a:t>bèta-richtingen</a:t>
            </a:r>
            <a:r>
              <a:rPr lang="nl-NL" dirty="0">
                <a:solidFill>
                  <a:schemeClr val="accent4"/>
                </a:solidFill>
                <a:latin typeface="Calibri" panose="020F0502020204030204" pitchFamily="34" charset="0"/>
                <a:cs typeface="Arial" panose="020B0604020202020204" pitchFamily="34" charset="0"/>
              </a:rPr>
              <a:t> (Hbo-</a:t>
            </a:r>
            <a:r>
              <a:rPr lang="nl-NL" dirty="0" err="1">
                <a:solidFill>
                  <a:schemeClr val="accent4"/>
                </a:solidFill>
                <a:latin typeface="Calibri" panose="020F0502020204030204" pitchFamily="34" charset="0"/>
                <a:cs typeface="Arial" panose="020B0604020202020204" pitchFamily="34" charset="0"/>
              </a:rPr>
              <a:t>ict</a:t>
            </a:r>
            <a:r>
              <a:rPr lang="nl-NL" dirty="0">
                <a:solidFill>
                  <a:schemeClr val="accent4"/>
                </a:solidFill>
                <a:latin typeface="Calibri" panose="020F0502020204030204" pitchFamily="34" charset="0"/>
                <a:cs typeface="Arial" panose="020B0604020202020204" pitchFamily="34" charset="0"/>
              </a:rPr>
              <a:t> en </a:t>
            </a:r>
            <a:r>
              <a:rPr lang="nl-NL" dirty="0" err="1">
                <a:solidFill>
                  <a:schemeClr val="accent4"/>
                </a:solidFill>
                <a:latin typeface="Calibri" panose="020F0502020204030204" pitchFamily="34" charset="0"/>
                <a:cs typeface="Arial" panose="020B0604020202020204" pitchFamily="34" charset="0"/>
              </a:rPr>
              <a:t>Mechatronica</a:t>
            </a:r>
            <a:r>
              <a:rPr lang="nl-NL" dirty="0">
                <a:solidFill>
                  <a:schemeClr val="accent4"/>
                </a:solidFill>
                <a:latin typeface="Calibri" panose="020F0502020204030204" pitchFamily="34" charset="0"/>
                <a:cs typeface="Arial" panose="020B0604020202020204" pitchFamily="34" charset="0"/>
              </a:rPr>
              <a:t>);</a:t>
            </a:r>
            <a:endParaRPr lang="nl-NL" sz="2000" dirty="0">
              <a:solidFill>
                <a:schemeClr val="accent4"/>
              </a:solidFill>
              <a:latin typeface="Calibri" panose="020F0502020204030204" pitchFamily="34" charset="0"/>
              <a:cs typeface="Arial" panose="020B0604020202020204" pitchFamily="34" charset="0"/>
            </a:endParaRPr>
          </a:p>
          <a:p>
            <a:pPr marL="265113" indent="-265113">
              <a:spcBef>
                <a:spcPts val="1800"/>
              </a:spcBef>
              <a:spcAft>
                <a:spcPts val="600"/>
              </a:spcAft>
              <a:buFont typeface="+mj-lt"/>
              <a:buAutoNum type="arabicPeriod" startAt="2"/>
            </a:pPr>
            <a:r>
              <a:rPr lang="nl-NL" sz="2200" dirty="0">
                <a:solidFill>
                  <a:schemeClr val="accent4"/>
                </a:solidFill>
                <a:latin typeface="Calibri" panose="020F0502020204030204" pitchFamily="34" charset="0"/>
                <a:cs typeface="Arial" panose="020B0604020202020204" pitchFamily="34" charset="0"/>
              </a:rPr>
              <a:t>Maar het betreft een vrij beperkt percentage van de gediplomeerden:</a:t>
            </a:r>
          </a:p>
          <a:p>
            <a:pPr marL="539750" indent="-274638">
              <a:spcAft>
                <a:spcPts val="600"/>
              </a:spcAft>
              <a:buFont typeface="Wingdings" panose="05000000000000000000" pitchFamily="2" charset="2"/>
              <a:buChar char="Ø"/>
            </a:pPr>
            <a:r>
              <a:rPr lang="nl-NL" dirty="0">
                <a:solidFill>
                  <a:schemeClr val="accent4"/>
                </a:solidFill>
                <a:latin typeface="Calibri" panose="020F0502020204030204" pitchFamily="34" charset="0"/>
                <a:cs typeface="Arial" panose="020B0604020202020204" pitchFamily="34" charset="0"/>
              </a:rPr>
              <a:t>Bij Elektrotechniek is het brancherendement het hoogst met zo’n 15% van de gediplomeerden; </a:t>
            </a:r>
          </a:p>
          <a:p>
            <a:pPr marL="539750" indent="-274638">
              <a:spcAft>
                <a:spcPts val="600"/>
              </a:spcAft>
              <a:buFont typeface="Wingdings" panose="05000000000000000000" pitchFamily="2" charset="2"/>
              <a:buChar char="Ø"/>
            </a:pPr>
            <a:r>
              <a:rPr lang="nl-NL" dirty="0">
                <a:solidFill>
                  <a:schemeClr val="accent4"/>
                </a:solidFill>
                <a:latin typeface="Calibri" panose="020F0502020204030204" pitchFamily="34" charset="0"/>
                <a:cs typeface="Arial" panose="020B0604020202020204" pitchFamily="34" charset="0"/>
              </a:rPr>
              <a:t>Bij de overige TI-stamopleidingen ligt dit rond de 6 á 7%;</a:t>
            </a:r>
          </a:p>
          <a:p>
            <a:pPr marL="265113" indent="-265113">
              <a:spcBef>
                <a:spcPts val="1800"/>
              </a:spcBef>
              <a:spcAft>
                <a:spcPts val="600"/>
              </a:spcAft>
              <a:buFont typeface="+mj-lt"/>
              <a:buAutoNum type="arabicPeriod" startAt="3"/>
            </a:pPr>
            <a:r>
              <a:rPr lang="nl-NL" sz="2200" dirty="0">
                <a:solidFill>
                  <a:schemeClr val="accent4"/>
                </a:solidFill>
                <a:latin typeface="Calibri" panose="020F0502020204030204" pitchFamily="34" charset="0"/>
                <a:cs typeface="Arial" panose="020B0604020202020204" pitchFamily="34" charset="0"/>
              </a:rPr>
              <a:t>Een groter deel</a:t>
            </a:r>
            <a:r>
              <a:rPr lang="nl-NL" sz="2200" dirty="0">
                <a:solidFill>
                  <a:schemeClr val="accent4"/>
                </a:solidFill>
                <a:effectLst/>
                <a:latin typeface="Calibri" panose="020F0502020204030204" pitchFamily="34" charset="0"/>
                <a:ea typeface="Times New Roman" panose="02020603050405020304" pitchFamily="18" charset="0"/>
                <a:cs typeface="Arial" panose="020B0604020202020204" pitchFamily="34" charset="0"/>
              </a:rPr>
              <a:t> </a:t>
            </a:r>
            <a:r>
              <a:rPr lang="nl-NL" sz="2200" dirty="0">
                <a:solidFill>
                  <a:schemeClr val="accent4"/>
                </a:solidFill>
                <a:latin typeface="Calibri" panose="020F0502020204030204" pitchFamily="34" charset="0"/>
                <a:cs typeface="Arial" panose="020B0604020202020204" pitchFamily="34" charset="0"/>
              </a:rPr>
              <a:t>komt in de TI-keten terecht…</a:t>
            </a:r>
          </a:p>
          <a:p>
            <a:pPr marL="265113" indent="-265113">
              <a:spcBef>
                <a:spcPts val="1800"/>
              </a:spcBef>
              <a:spcAft>
                <a:spcPts val="600"/>
              </a:spcAft>
              <a:buFont typeface="+mj-lt"/>
              <a:buAutoNum type="arabicPeriod" startAt="3"/>
            </a:pPr>
            <a:r>
              <a:rPr lang="nl-NL" sz="2200" dirty="0">
                <a:solidFill>
                  <a:schemeClr val="accent4"/>
                </a:solidFill>
                <a:latin typeface="Calibri" panose="020F0502020204030204" pitchFamily="34" charset="0"/>
                <a:cs typeface="Arial" panose="020B0604020202020204" pitchFamily="34" charset="0"/>
              </a:rPr>
              <a:t>Maar het g</a:t>
            </a:r>
            <a:r>
              <a:rPr lang="nl-NL" sz="2200" dirty="0">
                <a:solidFill>
                  <a:schemeClr val="accent4"/>
                </a:solidFill>
                <a:effectLst/>
                <a:latin typeface="Calibri" panose="020F0502020204030204" pitchFamily="34" charset="0"/>
                <a:ea typeface="Times New Roman" panose="02020603050405020304" pitchFamily="18" charset="0"/>
                <a:cs typeface="Arial" panose="020B0604020202020204" pitchFamily="34" charset="0"/>
              </a:rPr>
              <a:t>rootste deel stroomt naar een baan </a:t>
            </a:r>
            <a:r>
              <a:rPr lang="nl-NL" sz="2200" i="1" dirty="0">
                <a:solidFill>
                  <a:schemeClr val="accent4"/>
                </a:solidFill>
                <a:effectLst/>
                <a:latin typeface="Calibri" panose="020F0502020204030204" pitchFamily="34" charset="0"/>
                <a:ea typeface="Times New Roman" panose="02020603050405020304" pitchFamily="18" charset="0"/>
                <a:cs typeface="Arial" panose="020B0604020202020204" pitchFamily="34" charset="0"/>
              </a:rPr>
              <a:t>buiten</a:t>
            </a:r>
            <a:r>
              <a:rPr lang="nl-NL" sz="2200" dirty="0">
                <a:solidFill>
                  <a:schemeClr val="accent4"/>
                </a:solidFill>
                <a:effectLst/>
                <a:latin typeface="Calibri" panose="020F0502020204030204" pitchFamily="34" charset="0"/>
                <a:ea typeface="Times New Roman" panose="02020603050405020304" pitchFamily="18" charset="0"/>
                <a:cs typeface="Arial" panose="020B0604020202020204" pitchFamily="34" charset="0"/>
              </a:rPr>
              <a:t> de TI/TI-keten</a:t>
            </a:r>
            <a:r>
              <a:rPr lang="nl-NL" sz="2200" dirty="0">
                <a:solidFill>
                  <a:schemeClr val="accent4"/>
                </a:solidFill>
                <a:latin typeface="Calibri" panose="020F0502020204030204" pitchFamily="34" charset="0"/>
                <a:ea typeface="Times New Roman" panose="02020603050405020304" pitchFamily="18" charset="0"/>
                <a:cs typeface="Arial" panose="020B0604020202020204" pitchFamily="34" charset="0"/>
              </a:rPr>
              <a:t>.</a:t>
            </a:r>
            <a:endParaRPr lang="nl-NL" sz="2200" dirty="0">
              <a:solidFill>
                <a:schemeClr val="accent4"/>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82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1E3B1D8-ABD4-4B49-82AF-D08CD05F35E7}"/>
              </a:ext>
            </a:extLst>
          </p:cNvPr>
          <p:cNvSpPr>
            <a:spLocks noGrp="1"/>
          </p:cNvSpPr>
          <p:nvPr>
            <p:ph type="body" sz="quarter" idx="12"/>
          </p:nvPr>
        </p:nvSpPr>
        <p:spPr>
          <a:xfrm>
            <a:off x="817418" y="1506814"/>
            <a:ext cx="11402291" cy="4956024"/>
          </a:xfrm>
        </p:spPr>
        <p:txBody>
          <a:bodyPr/>
          <a:lstStyle/>
          <a:p>
            <a:pPr lvl="0">
              <a:buSzPct val="100000"/>
              <a:buFont typeface="Wingdings" panose="05000000000000000000" pitchFamily="2" charset="2"/>
              <a:buChar char="Ø"/>
            </a:pPr>
            <a:r>
              <a:rPr lang="nl-NL" sz="2400" b="0" dirty="0">
                <a:effectLst/>
                <a:latin typeface="Calibri" panose="020F0502020204030204" pitchFamily="34" charset="0"/>
                <a:ea typeface="Times New Roman" panose="02020603050405020304" pitchFamily="18" charset="0"/>
              </a:rPr>
              <a:t>Sterke positie van TI-bedrijven in de installatieketen:</a:t>
            </a:r>
            <a:endParaRPr lang="nl-NL" sz="2000" b="0" dirty="0">
              <a:solidFill>
                <a:schemeClr val="accent4"/>
              </a:solidFill>
              <a:latin typeface="Calibri" panose="020F0502020204030204" pitchFamily="34" charset="0"/>
              <a:ea typeface="Times New Roman" panose="02020603050405020304" pitchFamily="18" charset="0"/>
            </a:endParaRPr>
          </a:p>
          <a:p>
            <a:pPr marL="541338" lvl="1" indent="-182563">
              <a:buSzPct val="100000"/>
              <a:buFont typeface="Wingdings" panose="05000000000000000000" pitchFamily="2" charset="2"/>
              <a:buChar char="§"/>
            </a:pPr>
            <a:r>
              <a:rPr lang="nl-NL" sz="2000" dirty="0">
                <a:solidFill>
                  <a:schemeClr val="accent4"/>
                </a:solidFill>
                <a:latin typeface="Calibri" panose="020F0502020204030204" pitchFamily="34" charset="0"/>
                <a:ea typeface="Times New Roman" panose="02020603050405020304" pitchFamily="18" charset="0"/>
              </a:rPr>
              <a:t>Groeiende markt/branche: verduurzaming, digitalisering + g</a:t>
            </a:r>
            <a:r>
              <a:rPr lang="nl-NL" sz="2000" b="0" dirty="0">
                <a:solidFill>
                  <a:schemeClr val="accent4"/>
                </a:solidFill>
                <a:latin typeface="Calibri" panose="020F0502020204030204" pitchFamily="34" charset="0"/>
                <a:ea typeface="Times New Roman" panose="02020603050405020304" pitchFamily="18" charset="0"/>
              </a:rPr>
              <a:t>rotere installatiequote in bouwprojecten</a:t>
            </a:r>
          </a:p>
          <a:p>
            <a:pPr marL="541338" lvl="1" indent="-182563">
              <a:buSzPct val="100000"/>
              <a:buFont typeface="Wingdings" panose="05000000000000000000" pitchFamily="2" charset="2"/>
              <a:buChar char="§"/>
            </a:pPr>
            <a:r>
              <a:rPr lang="nl-NL" sz="2000" dirty="0">
                <a:solidFill>
                  <a:schemeClr val="accent4"/>
                </a:solidFill>
                <a:latin typeface="Calibri" panose="020F0502020204030204" pitchFamily="34" charset="0"/>
                <a:ea typeface="Times New Roman" panose="02020603050405020304" pitchFamily="18" charset="0"/>
              </a:rPr>
              <a:t>Bedrijven eerder betrokken in de keten &gt; vaker onderdeel van bouwteams</a:t>
            </a:r>
          </a:p>
          <a:p>
            <a:pPr>
              <a:buSzPct val="100000"/>
              <a:buFont typeface="Wingdings" panose="05000000000000000000" pitchFamily="2" charset="2"/>
              <a:buChar char="Ø"/>
            </a:pPr>
            <a:r>
              <a:rPr lang="nl-NL" sz="2400" b="0" dirty="0">
                <a:latin typeface="Calibri" panose="020F0502020204030204" pitchFamily="34" charset="0"/>
              </a:rPr>
              <a:t>Veel ruimte voor innovatie (ontwikkelen en adoptie van nieuwe technologie) </a:t>
            </a:r>
          </a:p>
          <a:p>
            <a:pPr marL="541338" lvl="1" indent="-182563">
              <a:spcAft>
                <a:spcPts val="300"/>
              </a:spcAft>
              <a:buSzPct val="100000"/>
              <a:buFont typeface="Wingdings" panose="05000000000000000000" pitchFamily="2" charset="2"/>
              <a:buChar char="§"/>
            </a:pPr>
            <a:r>
              <a:rPr lang="nl-NL" sz="2000" dirty="0">
                <a:solidFill>
                  <a:schemeClr val="accent4"/>
                </a:solidFill>
                <a:latin typeface="Calibri" panose="020F0502020204030204" pitchFamily="34" charset="0"/>
              </a:rPr>
              <a:t>Kansen en mogelijkheden op bestaande én nieuwe markten:</a:t>
            </a:r>
          </a:p>
          <a:p>
            <a:pPr marL="263525" lvl="1" indent="0" defTabSz="541338">
              <a:buNone/>
            </a:pPr>
            <a:r>
              <a:rPr lang="nl-NL" sz="2000" dirty="0">
                <a:solidFill>
                  <a:schemeClr val="accent4"/>
                </a:solidFill>
                <a:latin typeface="Calibri" panose="020F0502020204030204" pitchFamily="34" charset="0"/>
                <a:cs typeface="Times New Roman" panose="02020603050405020304" pitchFamily="18" charset="0"/>
              </a:rPr>
              <a:t>	- meer service-georiënteerde businessmodellen (ontzorgen van klanten, leveren van diensten/advies)</a:t>
            </a:r>
          </a:p>
          <a:p>
            <a:pPr marL="541338" lvl="1" indent="-182563">
              <a:buSzPct val="100000"/>
              <a:buFont typeface="Wingdings" panose="05000000000000000000" pitchFamily="2" charset="2"/>
              <a:buChar char="§"/>
            </a:pPr>
            <a:r>
              <a:rPr lang="nl-NL" sz="2000" dirty="0">
                <a:solidFill>
                  <a:schemeClr val="accent4"/>
                </a:solidFill>
                <a:latin typeface="Calibri" panose="020F0502020204030204" pitchFamily="34" charset="0"/>
              </a:rPr>
              <a:t>Ontstaan van nieuwe functies voor hbo’ers:</a:t>
            </a:r>
          </a:p>
          <a:p>
            <a:pPr marL="263525" lvl="1" indent="0" defTabSz="541338">
              <a:buNone/>
            </a:pPr>
            <a:r>
              <a:rPr lang="nl-NL" sz="2000" dirty="0">
                <a:solidFill>
                  <a:schemeClr val="accent4"/>
                </a:solidFill>
                <a:latin typeface="Calibri" panose="020F0502020204030204" pitchFamily="34" charset="0"/>
                <a:cs typeface="Times New Roman" panose="02020603050405020304" pitchFamily="18" charset="0"/>
              </a:rPr>
              <a:t>	- techniekspecialisten op het gebied van AI, energietransitie of automatisering</a:t>
            </a:r>
          </a:p>
          <a:p>
            <a:pPr marL="541338" lvl="1" indent="-182563">
              <a:buSzPct val="100000"/>
              <a:buFont typeface="Wingdings" panose="05000000000000000000" pitchFamily="2" charset="2"/>
              <a:buChar char="§"/>
            </a:pPr>
            <a:r>
              <a:rPr lang="nl-NL" sz="2000" dirty="0">
                <a:solidFill>
                  <a:schemeClr val="accent4"/>
                </a:solidFill>
                <a:latin typeface="Calibri" panose="020F0502020204030204" pitchFamily="34" charset="0"/>
              </a:rPr>
              <a:t>Meer uitdagende, complexe projecten</a:t>
            </a:r>
          </a:p>
          <a:p>
            <a:pPr marL="263525" lvl="1" indent="0" defTabSz="541338">
              <a:spcBef>
                <a:spcPts val="0"/>
              </a:spcBef>
              <a:buNone/>
            </a:pPr>
            <a:endParaRPr lang="nl-NL" sz="2000" dirty="0">
              <a:solidFill>
                <a:schemeClr val="accent4"/>
              </a:solidFill>
              <a:latin typeface="Calibri" panose="020F0502020204030204" pitchFamily="34" charset="0"/>
              <a:cs typeface="Times New Roman" panose="02020603050405020304" pitchFamily="18" charset="0"/>
            </a:endParaRPr>
          </a:p>
          <a:p>
            <a:pPr marL="324000" lvl="1" indent="-324000">
              <a:lnSpc>
                <a:spcPts val="3000"/>
              </a:lnSpc>
              <a:spcBef>
                <a:spcPts val="600"/>
              </a:spcBef>
              <a:buSzPct val="100000"/>
              <a:buFont typeface="Wingdings" panose="05000000000000000000" pitchFamily="2" charset="2"/>
              <a:buChar char="Ø"/>
            </a:pPr>
            <a:r>
              <a:rPr lang="nl-NL" i="1" dirty="0">
                <a:solidFill>
                  <a:schemeClr val="accent4"/>
                </a:solidFill>
                <a:latin typeface="Calibri" panose="020F0502020204030204" pitchFamily="34" charset="0"/>
              </a:rPr>
              <a:t>Is dit ook bekend bij opleiders en studenten?</a:t>
            </a:r>
            <a:endParaRPr lang="nl-NL" sz="2000" b="0" i="1" dirty="0">
              <a:solidFill>
                <a:schemeClr val="accent4"/>
              </a:solidFill>
              <a:latin typeface="Calibri" panose="020F0502020204030204" pitchFamily="34" charset="0"/>
              <a:ea typeface="Times New Roman" panose="02020603050405020304" pitchFamily="18" charset="0"/>
            </a:endParaRPr>
          </a:p>
          <a:p>
            <a:pPr lvl="0">
              <a:buSzPct val="100000"/>
              <a:buFont typeface="Wingdings" panose="05000000000000000000" pitchFamily="2" charset="2"/>
              <a:buChar char="Ø"/>
            </a:pPr>
            <a:endParaRPr lang="nl-NL" sz="2400" b="0" dirty="0">
              <a:effectLst/>
              <a:latin typeface="Calibri" panose="020F0502020204030204" pitchFamily="34" charset="0"/>
              <a:ea typeface="Times New Roman" panose="02020603050405020304" pitchFamily="18" charset="0"/>
            </a:endParaRPr>
          </a:p>
        </p:txBody>
      </p:sp>
      <p:sp>
        <p:nvSpPr>
          <p:cNvPr id="4" name="Tekstvak 3">
            <a:extLst>
              <a:ext uri="{FF2B5EF4-FFF2-40B4-BE49-F238E27FC236}">
                <a16:creationId xmlns:a16="http://schemas.microsoft.com/office/drawing/2014/main" id="{503918DB-335B-2FEF-7AA6-6BD9F1AAE8F0}"/>
              </a:ext>
            </a:extLst>
          </p:cNvPr>
          <p:cNvSpPr txBox="1"/>
          <p:nvPr/>
        </p:nvSpPr>
        <p:spPr>
          <a:xfrm>
            <a:off x="2860242" y="336522"/>
            <a:ext cx="8792871" cy="461665"/>
          </a:xfrm>
          <a:prstGeom prst="rect">
            <a:avLst/>
          </a:prstGeom>
          <a:noFill/>
        </p:spPr>
        <p:txBody>
          <a:bodyPr wrap="square" rtlCol="0">
            <a:spAutoFit/>
          </a:bodyPr>
          <a:lstStyle/>
          <a:p>
            <a:r>
              <a:rPr lang="nl-NL" sz="2400" b="0" dirty="0">
                <a:solidFill>
                  <a:schemeClr val="bg1"/>
                </a:solidFill>
                <a:effectLst/>
                <a:latin typeface="Calibri" panose="020F0502020204030204" pitchFamily="34" charset="0"/>
                <a:ea typeface="Times New Roman" panose="02020603050405020304" pitchFamily="18" charset="0"/>
              </a:rPr>
              <a:t>1. Wat heeft de TI te bieden voor hbo’ers, nu en in de toekomst? </a:t>
            </a:r>
          </a:p>
        </p:txBody>
      </p:sp>
    </p:spTree>
    <p:extLst>
      <p:ext uri="{BB962C8B-B14F-4D97-AF65-F5344CB8AC3E}">
        <p14:creationId xmlns:p14="http://schemas.microsoft.com/office/powerpoint/2010/main" val="1642121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1E3B1D8-ABD4-4B49-82AF-D08CD05F35E7}"/>
              </a:ext>
            </a:extLst>
          </p:cNvPr>
          <p:cNvSpPr>
            <a:spLocks noGrp="1"/>
          </p:cNvSpPr>
          <p:nvPr>
            <p:ph type="body" sz="quarter" idx="12"/>
          </p:nvPr>
        </p:nvSpPr>
        <p:spPr>
          <a:xfrm>
            <a:off x="760781" y="1490144"/>
            <a:ext cx="10621670" cy="4919892"/>
          </a:xfrm>
        </p:spPr>
        <p:txBody>
          <a:bodyPr/>
          <a:lstStyle/>
          <a:p>
            <a:pPr marL="514350" indent="-285750" algn="just">
              <a:lnSpc>
                <a:spcPct val="115000"/>
              </a:lnSpc>
              <a:buFont typeface="Wingdings" panose="05000000000000000000" pitchFamily="2" charset="2"/>
              <a:buChar char="Ø"/>
            </a:pPr>
            <a:r>
              <a:rPr lang="nl-NL" sz="2000" b="0" dirty="0">
                <a:latin typeface="Calibri" panose="020F0502020204030204" pitchFamily="34" charset="0"/>
                <a:ea typeface="Times New Roman" panose="02020603050405020304" pitchFamily="18" charset="0"/>
                <a:cs typeface="Times New Roman" panose="02020603050405020304" pitchFamily="18" charset="0"/>
              </a:rPr>
              <a:t>Marktk</a:t>
            </a:r>
            <a:r>
              <a:rPr lang="nl-NL" sz="2000" b="0" dirty="0">
                <a:effectLst/>
                <a:latin typeface="Calibri" panose="020F0502020204030204" pitchFamily="34" charset="0"/>
                <a:ea typeface="Times New Roman" panose="02020603050405020304" pitchFamily="18" charset="0"/>
                <a:cs typeface="Times New Roman" panose="02020603050405020304" pitchFamily="18" charset="0"/>
              </a:rPr>
              <a:t>ansen vragen om hoge mate van responsiviteit en ondernemerschap van de TI-bedrijven. </a:t>
            </a:r>
          </a:p>
          <a:p>
            <a:pPr lvl="1" algn="just">
              <a:lnSpc>
                <a:spcPct val="112000"/>
              </a:lnSpc>
              <a:buFont typeface="Wingdings" panose="05000000000000000000" pitchFamily="2" charset="2"/>
              <a:buChar char="§"/>
            </a:pPr>
            <a:r>
              <a:rPr lang="nl-NL" sz="1800" dirty="0">
                <a:solidFill>
                  <a:schemeClr val="accent4"/>
                </a:solidFill>
                <a:latin typeface="Calibri" panose="020F0502020204030204" pitchFamily="34" charset="0"/>
                <a:cs typeface="Times New Roman" panose="02020603050405020304" pitchFamily="18" charset="0"/>
              </a:rPr>
              <a:t>hoger opgeleide (generalistische) professionals die bij het veranderproces een voortrekkersrol innemen;</a:t>
            </a:r>
          </a:p>
          <a:p>
            <a:pPr lvl="1" algn="just">
              <a:lnSpc>
                <a:spcPct val="112000"/>
              </a:lnSpc>
              <a:buFont typeface="Wingdings" panose="05000000000000000000" pitchFamily="2" charset="2"/>
              <a:buChar char="§"/>
            </a:pPr>
            <a:r>
              <a:rPr lang="nl-NL" sz="1800" dirty="0">
                <a:solidFill>
                  <a:schemeClr val="accent4"/>
                </a:solidFill>
                <a:latin typeface="Calibri" panose="020F0502020204030204" pitchFamily="34" charset="0"/>
                <a:cs typeface="Times New Roman" panose="02020603050405020304" pitchFamily="18" charset="0"/>
              </a:rPr>
              <a:t>kennis van klantprocessen en businessmodellen;</a:t>
            </a:r>
          </a:p>
          <a:p>
            <a:pPr lvl="1" algn="just">
              <a:lnSpc>
                <a:spcPct val="112000"/>
              </a:lnSpc>
              <a:buFont typeface="Wingdings" panose="05000000000000000000" pitchFamily="2" charset="2"/>
              <a:buChar char="§"/>
            </a:pPr>
            <a:r>
              <a:rPr lang="nl-NL" sz="1800" dirty="0">
                <a:solidFill>
                  <a:schemeClr val="accent4"/>
                </a:solidFill>
                <a:latin typeface="Calibri" panose="020F0502020204030204" pitchFamily="34" charset="0"/>
                <a:cs typeface="Times New Roman" panose="02020603050405020304" pitchFamily="18" charset="0"/>
              </a:rPr>
              <a:t>brede interpersoonlijke vaardigheden (zoals samenwerken en communiceren).</a:t>
            </a:r>
          </a:p>
          <a:p>
            <a:pPr marL="514350" indent="-285750" algn="just">
              <a:lnSpc>
                <a:spcPct val="115000"/>
              </a:lnSpc>
              <a:buFont typeface="Wingdings" panose="05000000000000000000" pitchFamily="2" charset="2"/>
              <a:buChar char="Ø"/>
            </a:pPr>
            <a:r>
              <a:rPr lang="nl-NL" sz="2000" b="0" dirty="0">
                <a:latin typeface="Calibri" panose="020F0502020204030204" pitchFamily="34" charset="0"/>
                <a:cs typeface="Times New Roman" panose="02020603050405020304" pitchFamily="18" charset="0"/>
              </a:rPr>
              <a:t>Verder vooral veranderingen in de technische staffuncties (engineer, projectleider, technisch adviseur):</a:t>
            </a:r>
          </a:p>
          <a:p>
            <a:pPr lvl="1" algn="just">
              <a:lnSpc>
                <a:spcPct val="112000"/>
              </a:lnSpc>
              <a:buFont typeface="Wingdings" panose="05000000000000000000" pitchFamily="2" charset="2"/>
              <a:buChar char="§"/>
            </a:pPr>
            <a:r>
              <a:rPr lang="nl-NL" sz="1800" dirty="0">
                <a:solidFill>
                  <a:schemeClr val="accent4"/>
                </a:solidFill>
                <a:latin typeface="Calibri" panose="020F0502020204030204" pitchFamily="34" charset="0"/>
                <a:cs typeface="Times New Roman" panose="02020603050405020304" pitchFamily="18" charset="0"/>
              </a:rPr>
              <a:t>hoog probleemoplossend vermogen;</a:t>
            </a:r>
          </a:p>
          <a:p>
            <a:pPr lvl="1" algn="just">
              <a:lnSpc>
                <a:spcPct val="112000"/>
              </a:lnSpc>
              <a:buFont typeface="Wingdings" panose="05000000000000000000" pitchFamily="2" charset="2"/>
              <a:buChar char="§"/>
            </a:pPr>
            <a:r>
              <a:rPr lang="nl-NL" sz="1800" dirty="0">
                <a:solidFill>
                  <a:schemeClr val="accent4"/>
                </a:solidFill>
                <a:latin typeface="Calibri" panose="020F0502020204030204" pitchFamily="34" charset="0"/>
                <a:cs typeface="Times New Roman" panose="02020603050405020304" pitchFamily="18" charset="0"/>
              </a:rPr>
              <a:t>grotere ICT-component vraagt om goed ontwikkelde digitale vaardigheden en kennis van ICT;</a:t>
            </a:r>
          </a:p>
          <a:p>
            <a:pPr lvl="1" algn="just">
              <a:lnSpc>
                <a:spcPct val="112000"/>
              </a:lnSpc>
              <a:buFont typeface="Wingdings" panose="05000000000000000000" pitchFamily="2" charset="2"/>
              <a:buChar char="§"/>
            </a:pPr>
            <a:r>
              <a:rPr lang="nl-NL" sz="1800" dirty="0">
                <a:solidFill>
                  <a:schemeClr val="accent4"/>
                </a:solidFill>
                <a:latin typeface="Calibri" panose="020F0502020204030204" pitchFamily="34" charset="0"/>
                <a:cs typeface="Times New Roman" panose="02020603050405020304" pitchFamily="18" charset="0"/>
              </a:rPr>
              <a:t>het werk vraagt meer specifieke installatietechnische kennis door de toegenomen complexiteit;</a:t>
            </a:r>
          </a:p>
          <a:p>
            <a:pPr lvl="1" algn="just">
              <a:lnSpc>
                <a:spcPct val="112000"/>
              </a:lnSpc>
              <a:buFont typeface="Wingdings" panose="05000000000000000000" pitchFamily="2" charset="2"/>
              <a:buChar char="§"/>
            </a:pPr>
            <a:r>
              <a:rPr lang="nl-NL" sz="1800" dirty="0">
                <a:solidFill>
                  <a:schemeClr val="accent4"/>
                </a:solidFill>
                <a:latin typeface="Calibri" panose="020F0502020204030204" pitchFamily="34" charset="0"/>
                <a:cs typeface="Times New Roman" panose="02020603050405020304" pitchFamily="18" charset="0"/>
              </a:rPr>
              <a:t>toename van het belang van kennis van kwaliteitszorg (Wet Kwaliteitsborging voor het Bouwen);</a:t>
            </a:r>
          </a:p>
          <a:p>
            <a:pPr lvl="1" algn="just">
              <a:lnSpc>
                <a:spcPct val="112000"/>
              </a:lnSpc>
              <a:buFont typeface="Wingdings" panose="05000000000000000000" pitchFamily="2" charset="2"/>
              <a:buChar char="§"/>
            </a:pPr>
            <a:r>
              <a:rPr lang="nl-NL" sz="1800" dirty="0">
                <a:solidFill>
                  <a:schemeClr val="accent4"/>
                </a:solidFill>
                <a:latin typeface="Calibri" panose="020F0502020204030204" pitchFamily="34" charset="0"/>
                <a:cs typeface="Times New Roman" panose="02020603050405020304" pitchFamily="18" charset="0"/>
              </a:rPr>
              <a:t>kennis van BIM wordt </a:t>
            </a:r>
            <a:r>
              <a:rPr lang="nl-NL" sz="1800" i="1" dirty="0">
                <a:solidFill>
                  <a:schemeClr val="accent4"/>
                </a:solidFill>
                <a:latin typeface="Calibri" panose="020F0502020204030204" pitchFamily="34" charset="0"/>
                <a:cs typeface="Times New Roman" panose="02020603050405020304" pitchFamily="18" charset="0"/>
              </a:rPr>
              <a:t>bij een deel </a:t>
            </a:r>
            <a:r>
              <a:rPr lang="nl-NL" sz="1800" dirty="0">
                <a:solidFill>
                  <a:schemeClr val="accent4"/>
                </a:solidFill>
                <a:latin typeface="Calibri" panose="020F0502020204030204" pitchFamily="34" charset="0"/>
                <a:cs typeface="Times New Roman" panose="02020603050405020304" pitchFamily="18" charset="0"/>
              </a:rPr>
              <a:t>van de bedrijven belangrijker;</a:t>
            </a:r>
          </a:p>
          <a:p>
            <a:pPr lvl="1" algn="just">
              <a:lnSpc>
                <a:spcPct val="112000"/>
              </a:lnSpc>
              <a:buFont typeface="Wingdings" panose="05000000000000000000" pitchFamily="2" charset="2"/>
              <a:buChar char="§"/>
            </a:pPr>
            <a:r>
              <a:rPr lang="nl-NL" sz="1800" dirty="0">
                <a:solidFill>
                  <a:schemeClr val="accent4"/>
                </a:solidFill>
                <a:latin typeface="Calibri" panose="020F0502020204030204" pitchFamily="34" charset="0"/>
                <a:cs typeface="Times New Roman" panose="02020603050405020304" pitchFamily="18" charset="0"/>
              </a:rPr>
              <a:t>verschuiving naar meer adviserende taken.</a:t>
            </a:r>
          </a:p>
          <a:p>
            <a:pPr lvl="1" algn="just">
              <a:lnSpc>
                <a:spcPct val="112000"/>
              </a:lnSpc>
              <a:buFont typeface="Wingdings" panose="05000000000000000000" pitchFamily="2" charset="2"/>
              <a:buChar char="§"/>
            </a:pPr>
            <a:endParaRPr lang="nl-NL" sz="1800" dirty="0">
              <a:solidFill>
                <a:schemeClr val="accent4"/>
              </a:solidFill>
              <a:latin typeface="Calibri" panose="020F0502020204030204" pitchFamily="34" charset="0"/>
              <a:cs typeface="Times New Roman" panose="02020603050405020304" pitchFamily="18" charset="0"/>
            </a:endParaRPr>
          </a:p>
        </p:txBody>
      </p:sp>
      <p:sp>
        <p:nvSpPr>
          <p:cNvPr id="10" name="Tekstvak 9">
            <a:extLst>
              <a:ext uri="{FF2B5EF4-FFF2-40B4-BE49-F238E27FC236}">
                <a16:creationId xmlns:a16="http://schemas.microsoft.com/office/drawing/2014/main" id="{94671A06-3F85-85F9-79AB-B94195F89687}"/>
              </a:ext>
            </a:extLst>
          </p:cNvPr>
          <p:cNvSpPr txBox="1"/>
          <p:nvPr/>
        </p:nvSpPr>
        <p:spPr>
          <a:xfrm>
            <a:off x="2874874" y="365760"/>
            <a:ext cx="8288121" cy="461665"/>
          </a:xfrm>
          <a:prstGeom prst="rect">
            <a:avLst/>
          </a:prstGeom>
          <a:noFill/>
        </p:spPr>
        <p:txBody>
          <a:bodyPr wrap="square" rtlCol="0">
            <a:spAutoFit/>
          </a:bodyPr>
          <a:lstStyle/>
          <a:p>
            <a:r>
              <a:rPr lang="nl-NL" sz="2400" b="0" dirty="0">
                <a:solidFill>
                  <a:schemeClr val="bg1"/>
                </a:solidFill>
                <a:effectLst/>
                <a:latin typeface="Calibri" panose="020F0502020204030204" pitchFamily="34" charset="0"/>
                <a:ea typeface="Times New Roman" panose="02020603050405020304" pitchFamily="18" charset="0"/>
              </a:rPr>
              <a:t>2. </a:t>
            </a:r>
            <a:r>
              <a:rPr lang="nl-NL" sz="2400" b="0" dirty="0">
                <a:solidFill>
                  <a:schemeClr val="bg1"/>
                </a:solidFill>
                <a:latin typeface="Calibri" panose="020F0502020204030204" pitchFamily="34" charset="0"/>
              </a:rPr>
              <a:t>Welke skills heeft een hbo’er nodig?</a:t>
            </a:r>
            <a:endParaRPr lang="nl-NL" sz="2400" dirty="0">
              <a:solidFill>
                <a:schemeClr val="bg1"/>
              </a:solidFill>
            </a:endParaRPr>
          </a:p>
        </p:txBody>
      </p:sp>
    </p:spTree>
    <p:extLst>
      <p:ext uri="{BB962C8B-B14F-4D97-AF65-F5344CB8AC3E}">
        <p14:creationId xmlns:p14="http://schemas.microsoft.com/office/powerpoint/2010/main" val="178827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7E73ED3-2426-C04B-E313-2930EC191536}"/>
              </a:ext>
            </a:extLst>
          </p:cNvPr>
          <p:cNvSpPr txBox="1"/>
          <p:nvPr/>
        </p:nvSpPr>
        <p:spPr>
          <a:xfrm>
            <a:off x="972735" y="1477560"/>
            <a:ext cx="10988355" cy="5442644"/>
          </a:xfrm>
          <a:prstGeom prst="rect">
            <a:avLst/>
          </a:prstGeom>
          <a:noFill/>
        </p:spPr>
        <p:txBody>
          <a:bodyPr wrap="square" rtlCol="0">
            <a:spAutoFit/>
          </a:bodyPr>
          <a:lstStyle/>
          <a:p>
            <a:pPr algn="just">
              <a:spcAft>
                <a:spcPts val="1200"/>
              </a:spcAft>
            </a:pPr>
            <a:r>
              <a:rPr lang="nl-NL" sz="2400" dirty="0">
                <a:solidFill>
                  <a:schemeClr val="accent4"/>
                </a:solidFill>
                <a:latin typeface="Calibri" panose="020F0502020204030204" pitchFamily="34" charset="0"/>
                <a:cs typeface="Arial" panose="020B0604020202020204" pitchFamily="34" charset="0"/>
              </a:rPr>
              <a:t>Mate van aansluiting sterk afhankelijk van de specialisatie in de eindfase van de opleiding én het type bedrijf waarin men komt te werken.</a:t>
            </a:r>
          </a:p>
          <a:p>
            <a:pPr algn="just">
              <a:spcAft>
                <a:spcPts val="1200"/>
              </a:spcAft>
            </a:pPr>
            <a:endParaRPr lang="nl-NL" sz="600" kern="0" dirty="0">
              <a:solidFill>
                <a:schemeClr val="accent4"/>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200"/>
              </a:spcAft>
            </a:pPr>
            <a:r>
              <a:rPr lang="nl-NL" sz="2400" kern="0" dirty="0">
                <a:solidFill>
                  <a:schemeClr val="accent4"/>
                </a:solidFill>
                <a:latin typeface="Calibri" panose="020F0502020204030204" pitchFamily="34" charset="0"/>
                <a:ea typeface="Times New Roman" panose="02020603050405020304" pitchFamily="18" charset="0"/>
                <a:cs typeface="Times New Roman" panose="02020603050405020304" pitchFamily="18" charset="0"/>
              </a:rPr>
              <a:t>Hbo-functies niet altijd </a:t>
            </a:r>
            <a:r>
              <a:rPr lang="nl-NL" sz="2400" i="1" kern="0" dirty="0">
                <a:solidFill>
                  <a:schemeClr val="accent4"/>
                </a:solidFill>
                <a:latin typeface="Calibri" panose="020F0502020204030204" pitchFamily="34" charset="0"/>
                <a:ea typeface="Times New Roman" panose="02020603050405020304" pitchFamily="18" charset="0"/>
                <a:cs typeface="Times New Roman" panose="02020603050405020304" pitchFamily="18" charset="0"/>
              </a:rPr>
              <a:t>direct</a:t>
            </a:r>
            <a:r>
              <a:rPr lang="nl-NL" sz="2400" kern="0" dirty="0">
                <a:solidFill>
                  <a:schemeClr val="accent4"/>
                </a:solidFill>
                <a:latin typeface="Calibri" panose="020F0502020204030204" pitchFamily="34" charset="0"/>
                <a:ea typeface="Times New Roman" panose="02020603050405020304" pitchFamily="18" charset="0"/>
                <a:cs typeface="Times New Roman" panose="02020603050405020304" pitchFamily="18" charset="0"/>
              </a:rPr>
              <a:t> toegankelijk voor de </a:t>
            </a:r>
            <a:r>
              <a:rPr lang="nl-NL" sz="2400" kern="0" dirty="0">
                <a:solidFill>
                  <a:schemeClr val="accent4"/>
                </a:solidFill>
                <a:latin typeface="Calibri" panose="020F0502020204030204" pitchFamily="34" charset="0"/>
                <a:ea typeface="Times New Roman" panose="02020603050405020304" pitchFamily="18" charset="0"/>
                <a:cs typeface="Arial" panose="020B0604020202020204" pitchFamily="34" charset="0"/>
              </a:rPr>
              <a:t>net afgestudeerde hbo’ers:</a:t>
            </a:r>
            <a:endParaRPr lang="nl-NL" sz="2000" kern="0" dirty="0">
              <a:solidFill>
                <a:schemeClr val="accent4"/>
              </a:solidFill>
              <a:latin typeface="Calibri" panose="020F0502020204030204" pitchFamily="34" charset="0"/>
              <a:cs typeface="Times New Roman" panose="02020603050405020304" pitchFamily="18" charset="0"/>
            </a:endParaRPr>
          </a:p>
          <a:p>
            <a:pPr marL="285750" indent="-285750">
              <a:lnSpc>
                <a:spcPct val="112000"/>
              </a:lnSpc>
              <a:spcAft>
                <a:spcPts val="600"/>
              </a:spcAft>
              <a:buFont typeface="Wingdings" panose="05000000000000000000" pitchFamily="2" charset="2"/>
              <a:buChar char="Ø"/>
            </a:pPr>
            <a:r>
              <a:rPr lang="nl-NL" sz="2000" kern="0" dirty="0">
                <a:solidFill>
                  <a:schemeClr val="accent4"/>
                </a:solidFill>
                <a:latin typeface="Calibri" panose="020F0502020204030204" pitchFamily="34" charset="0"/>
                <a:cs typeface="Times New Roman" panose="02020603050405020304" pitchFamily="18" charset="0"/>
              </a:rPr>
              <a:t>Analytisch-cognitieve vaardigheden zijn goed (kritisch en probleemoplossend denken/handelen);</a:t>
            </a:r>
            <a:endParaRPr lang="nl-NL" sz="2000" dirty="0">
              <a:solidFill>
                <a:schemeClr val="accent4"/>
              </a:solidFill>
              <a:effectLst/>
              <a:latin typeface="Calibri" panose="020F0502020204030204" pitchFamily="34" charset="0"/>
              <a:ea typeface="Times New Roman" panose="02020603050405020304" pitchFamily="18" charset="0"/>
              <a:cs typeface="Arial" panose="020B0604020202020204" pitchFamily="34" charset="0"/>
            </a:endParaRPr>
          </a:p>
          <a:p>
            <a:pPr marL="285750" indent="-285750">
              <a:lnSpc>
                <a:spcPct val="112000"/>
              </a:lnSpc>
              <a:spcAft>
                <a:spcPts val="600"/>
              </a:spcAft>
              <a:buFont typeface="Wingdings" panose="05000000000000000000" pitchFamily="2" charset="2"/>
              <a:buChar char="Ø"/>
            </a:pPr>
            <a:r>
              <a:rPr lang="nl-NL" sz="2000" kern="0" dirty="0">
                <a:solidFill>
                  <a:schemeClr val="accent4"/>
                </a:solidFill>
                <a:latin typeface="Calibri" panose="020F0502020204030204" pitchFamily="34" charset="0"/>
                <a:cs typeface="Times New Roman" panose="02020603050405020304" pitchFamily="18" charset="0"/>
              </a:rPr>
              <a:t>Vakkennis en praktische vaardigheden vaak (nog) onvoldoende; </a:t>
            </a:r>
            <a:r>
              <a:rPr lang="nl-NL" sz="2000" dirty="0">
                <a:solidFill>
                  <a:schemeClr val="accent4"/>
                </a:solidFill>
                <a:latin typeface="Calibri" panose="020F0502020204030204" pitchFamily="34" charset="0"/>
                <a:ea typeface="Times New Roman" panose="02020603050405020304" pitchFamily="18" charset="0"/>
                <a:cs typeface="Arial" panose="020B0604020202020204" pitchFamily="34" charset="0"/>
              </a:rPr>
              <a:t>hbo-opleidingen zijn te breed en algemeen,</a:t>
            </a:r>
            <a:r>
              <a:rPr lang="nl-NL" sz="2000" dirty="0">
                <a:solidFill>
                  <a:schemeClr val="accent4"/>
                </a:solidFill>
                <a:latin typeface="Calibri" panose="020F0502020204030204" pitchFamily="34" charset="0"/>
                <a:ea typeface="Times New Roman" panose="02020603050405020304" pitchFamily="18" charset="0"/>
                <a:cs typeface="Times New Roman" panose="02020603050405020304" pitchFamily="18" charset="0"/>
              </a:rPr>
              <a:t> </a:t>
            </a:r>
            <a:r>
              <a:rPr lang="nl-NL" sz="2000" dirty="0">
                <a:solidFill>
                  <a:schemeClr val="accent4"/>
                </a:solidFill>
                <a:latin typeface="Calibri" panose="020F0502020204030204" pitchFamily="34" charset="0"/>
                <a:ea typeface="Times New Roman" panose="02020603050405020304" pitchFamily="18" charset="0"/>
                <a:cs typeface="Arial" panose="020B0604020202020204" pitchFamily="34" charset="0"/>
              </a:rPr>
              <a:t>echte installatievakken ‘ontbreken’ </a:t>
            </a:r>
          </a:p>
          <a:p>
            <a:pPr marL="539750" indent="-274638">
              <a:lnSpc>
                <a:spcPct val="112000"/>
              </a:lnSpc>
              <a:spcBef>
                <a:spcPts val="300"/>
              </a:spcBef>
              <a:spcAft>
                <a:spcPts val="600"/>
              </a:spcAft>
              <a:buFont typeface="Courier New" panose="02070309020205020404" pitchFamily="49" charset="0"/>
              <a:buChar char="o"/>
            </a:pPr>
            <a:r>
              <a:rPr lang="nl-NL" kern="0" dirty="0">
                <a:solidFill>
                  <a:schemeClr val="accent4"/>
                </a:solidFill>
                <a:latin typeface="Calibri" panose="020F0502020204030204" pitchFamily="34" charset="0"/>
                <a:cs typeface="Times New Roman" panose="02020603050405020304" pitchFamily="18" charset="0"/>
              </a:rPr>
              <a:t>i.c. vakkennis van diverse technische disciplines in de TI, zoals meet- en regeltechniek, klimaattechniek, sanitaire techniek;</a:t>
            </a:r>
            <a:endParaRPr lang="nl-NL" sz="2000" kern="0" dirty="0">
              <a:solidFill>
                <a:schemeClr val="accent4"/>
              </a:solidFill>
              <a:latin typeface="Calibri" panose="020F0502020204030204" pitchFamily="34" charset="0"/>
              <a:cs typeface="Times New Roman" panose="02020603050405020304" pitchFamily="18" charset="0"/>
            </a:endParaRPr>
          </a:p>
          <a:p>
            <a:pPr marL="539750" indent="-274638">
              <a:lnSpc>
                <a:spcPct val="112000"/>
              </a:lnSpc>
              <a:spcBef>
                <a:spcPts val="300"/>
              </a:spcBef>
              <a:spcAft>
                <a:spcPts val="600"/>
              </a:spcAft>
              <a:buFont typeface="Courier New" panose="02070309020205020404" pitchFamily="49" charset="0"/>
              <a:buChar char="o"/>
            </a:pPr>
            <a:r>
              <a:rPr lang="nl-NL" kern="0" dirty="0">
                <a:solidFill>
                  <a:schemeClr val="accent4"/>
                </a:solidFill>
                <a:latin typeface="Calibri" panose="020F0502020204030204" pitchFamily="34" charset="0"/>
                <a:cs typeface="Times New Roman" panose="02020603050405020304" pitchFamily="18" charset="0"/>
              </a:rPr>
              <a:t>dus…eerst het vak in de praktijk leren, gecombineerd met aanvullende scholing en begeleiding:</a:t>
            </a:r>
          </a:p>
          <a:p>
            <a:pPr marL="715963" lvl="1" indent="-177800">
              <a:spcBef>
                <a:spcPts val="300"/>
              </a:spcBef>
              <a:spcAft>
                <a:spcPts val="300"/>
              </a:spcAft>
              <a:buFont typeface="Wingdings" panose="05000000000000000000" pitchFamily="2" charset="2"/>
              <a:buChar char="§"/>
            </a:pPr>
            <a:r>
              <a:rPr lang="nl-NL" kern="0" dirty="0">
                <a:solidFill>
                  <a:schemeClr val="accent4"/>
                </a:solidFill>
                <a:latin typeface="Calibri" panose="020F0502020204030204" pitchFamily="34" charset="0"/>
                <a:cs typeface="Times New Roman" panose="02020603050405020304" pitchFamily="18" charset="0"/>
              </a:rPr>
              <a:t>brancheopleidingen (MIT en/of HIT), maar dit zijn intensieve scholingstrajecten (maar met civiel effect);</a:t>
            </a:r>
          </a:p>
          <a:p>
            <a:pPr marL="715963" lvl="1" indent="-177800">
              <a:spcBef>
                <a:spcPts val="300"/>
              </a:spcBef>
              <a:spcAft>
                <a:spcPts val="300"/>
              </a:spcAft>
              <a:buFont typeface="Wingdings" panose="05000000000000000000" pitchFamily="2" charset="2"/>
              <a:buChar char="§"/>
            </a:pPr>
            <a:r>
              <a:rPr lang="nl-NL" kern="0" dirty="0">
                <a:solidFill>
                  <a:schemeClr val="accent4"/>
                </a:solidFill>
                <a:latin typeface="Calibri" panose="020F0502020204030204" pitchFamily="34" charset="0"/>
                <a:ea typeface="Times New Roman" panose="02020603050405020304" pitchFamily="18" charset="0"/>
                <a:cs typeface="Times New Roman" panose="02020603050405020304" pitchFamily="18" charset="0"/>
              </a:rPr>
              <a:t>ook laagdrempeliger met gerichte cursussen,</a:t>
            </a:r>
            <a:r>
              <a:rPr lang="nl-NL" dirty="0">
                <a:solidFill>
                  <a:schemeClr val="accent4"/>
                </a:solidFill>
                <a:effectLst/>
                <a:latin typeface="Calibri" panose="020F0502020204030204" pitchFamily="34" charset="0"/>
                <a:ea typeface="Times New Roman" panose="02020603050405020304" pitchFamily="18" charset="0"/>
                <a:cs typeface="Times New Roman" panose="02020603050405020304" pitchFamily="18" charset="0"/>
              </a:rPr>
              <a:t> trainingen door leveranciers (non-formeel leren);</a:t>
            </a:r>
          </a:p>
          <a:p>
            <a:pPr marL="715963" lvl="1" indent="-177800">
              <a:spcBef>
                <a:spcPts val="300"/>
              </a:spcBef>
              <a:spcAft>
                <a:spcPts val="300"/>
              </a:spcAft>
              <a:buFont typeface="Wingdings" panose="05000000000000000000" pitchFamily="2" charset="2"/>
              <a:buChar char="§"/>
            </a:pPr>
            <a:r>
              <a:rPr lang="nl-NL" dirty="0">
                <a:solidFill>
                  <a:schemeClr val="accent4"/>
                </a:solidFill>
                <a:effectLst/>
                <a:latin typeface="Calibri" panose="020F0502020204030204" pitchFamily="34" charset="0"/>
                <a:ea typeface="Times New Roman" panose="02020603050405020304" pitchFamily="18" charset="0"/>
                <a:cs typeface="Times New Roman" panose="02020603050405020304" pitchFamily="18" charset="0"/>
              </a:rPr>
              <a:t>‘</a:t>
            </a:r>
            <a:r>
              <a:rPr lang="nl-NL" dirty="0" err="1">
                <a:solidFill>
                  <a:schemeClr val="accent4"/>
                </a:solidFill>
                <a:effectLst/>
                <a:latin typeface="Calibri" panose="020F0502020204030204" pitchFamily="34" charset="0"/>
                <a:ea typeface="Times New Roman" panose="02020603050405020304" pitchFamily="18" charset="0"/>
                <a:cs typeface="Times New Roman" panose="02020603050405020304" pitchFamily="18" charset="0"/>
              </a:rPr>
              <a:t>learning</a:t>
            </a:r>
            <a:r>
              <a:rPr lang="nl-NL" dirty="0">
                <a:solidFill>
                  <a:schemeClr val="accent4"/>
                </a:solidFill>
                <a:effectLst/>
                <a:latin typeface="Calibri" panose="020F0502020204030204" pitchFamily="34" charset="0"/>
                <a:ea typeface="Times New Roman" panose="02020603050405020304" pitchFamily="18" charset="0"/>
                <a:cs typeface="Times New Roman" panose="02020603050405020304" pitchFamily="18" charset="0"/>
              </a:rPr>
              <a:t> on </a:t>
            </a:r>
            <a:r>
              <a:rPr lang="nl-NL" dirty="0" err="1">
                <a:solidFill>
                  <a:schemeClr val="accent4"/>
                </a:solidFill>
                <a:effectLst/>
                <a:latin typeface="Calibri" panose="020F0502020204030204" pitchFamily="34" charset="0"/>
                <a:ea typeface="Times New Roman" panose="02020603050405020304" pitchFamily="18" charset="0"/>
                <a:cs typeface="Times New Roman" panose="02020603050405020304" pitchFamily="18" charset="0"/>
              </a:rPr>
              <a:t>the</a:t>
            </a:r>
            <a:r>
              <a:rPr lang="nl-NL" dirty="0">
                <a:solidFill>
                  <a:schemeClr val="accent4"/>
                </a:solidFill>
                <a:effectLst/>
                <a:latin typeface="Calibri" panose="020F0502020204030204" pitchFamily="34" charset="0"/>
                <a:ea typeface="Times New Roman" panose="02020603050405020304" pitchFamily="18" charset="0"/>
                <a:cs typeface="Times New Roman" panose="02020603050405020304" pitchFamily="18" charset="0"/>
              </a:rPr>
              <a:t> job’ (informeel leren), o.a.</a:t>
            </a:r>
            <a:r>
              <a:rPr lang="nl-NL" dirty="0">
                <a:solidFill>
                  <a:schemeClr val="accent4"/>
                </a:solidFill>
                <a:latin typeface="Calibri" panose="020F0502020204030204" pitchFamily="34" charset="0"/>
                <a:ea typeface="Times New Roman" panose="02020603050405020304" pitchFamily="18" charset="0"/>
                <a:cs typeface="Times New Roman" panose="02020603050405020304" pitchFamily="18" charset="0"/>
              </a:rPr>
              <a:t> </a:t>
            </a:r>
            <a:r>
              <a:rPr lang="nl-NL" kern="0" dirty="0">
                <a:solidFill>
                  <a:schemeClr val="accent4"/>
                </a:solidFill>
                <a:latin typeface="Calibri" panose="020F0502020204030204" pitchFamily="34" charset="0"/>
                <a:cs typeface="Times New Roman" panose="02020603050405020304" pitchFamily="18" charset="0"/>
              </a:rPr>
              <a:t>starten in een uitvoerende (monteurs)functie.</a:t>
            </a:r>
            <a:endParaRPr lang="nl-NL" dirty="0">
              <a:latin typeface="Calibri" panose="020F0502020204030204" pitchFamily="34" charset="0"/>
              <a:ea typeface="Times New Roman" panose="02020603050405020304" pitchFamily="18" charset="0"/>
              <a:cs typeface="Arial" panose="020B0604020202020204" pitchFamily="34" charset="0"/>
            </a:endParaRPr>
          </a:p>
          <a:p>
            <a:endParaRPr lang="nl-NL" dirty="0"/>
          </a:p>
        </p:txBody>
      </p:sp>
      <p:sp>
        <p:nvSpPr>
          <p:cNvPr id="2" name="Tijdelijke aanduiding voor tekst 1">
            <a:extLst>
              <a:ext uri="{FF2B5EF4-FFF2-40B4-BE49-F238E27FC236}">
                <a16:creationId xmlns:a16="http://schemas.microsoft.com/office/drawing/2014/main" id="{9B49FCD7-7CA4-B3BC-2278-0E6B33688AA9}"/>
              </a:ext>
            </a:extLst>
          </p:cNvPr>
          <p:cNvSpPr txBox="1">
            <a:spLocks/>
          </p:cNvSpPr>
          <p:nvPr/>
        </p:nvSpPr>
        <p:spPr>
          <a:xfrm>
            <a:off x="2958006" y="363848"/>
            <a:ext cx="9299592" cy="517959"/>
          </a:xfrm>
          <a:prstGeom prst="rect">
            <a:avLst/>
          </a:prstGeom>
        </p:spPr>
        <p:txBody>
          <a:bodyPr lIns="0" tIns="0" rIns="0" bIns="0"/>
          <a:lstStyle>
            <a:lvl1pPr marL="0" indent="0" algn="l" defTabSz="914400" rtl="0" eaLnBrk="1" latinLnBrk="0" hangingPunct="1">
              <a:lnSpc>
                <a:spcPct val="90000"/>
              </a:lnSpc>
              <a:spcBef>
                <a:spcPts val="1000"/>
              </a:spcBef>
              <a:buFontTx/>
              <a:buNone/>
              <a:defRPr sz="4000" b="1"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2000"/>
              </a:lnSpc>
              <a:spcAft>
                <a:spcPts val="600"/>
              </a:spcAft>
            </a:pPr>
            <a:r>
              <a:rPr lang="nl-NL" sz="2400" b="0" dirty="0">
                <a:solidFill>
                  <a:schemeClr val="bg1"/>
                </a:solidFill>
                <a:latin typeface="Calibri" panose="020F0502020204030204" pitchFamily="34" charset="0"/>
                <a:ea typeface="Times New Roman" panose="02020603050405020304" pitchFamily="18" charset="0"/>
                <a:cs typeface="Arial" panose="020B0604020202020204" pitchFamily="34" charset="0"/>
              </a:rPr>
              <a:t>3. Aansluiting hbo-onderwijs op de huidige vraag in de TI (1)</a:t>
            </a:r>
            <a:endParaRPr lang="nl-NL" sz="2400" b="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139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F33FDDB8-C381-260C-68B1-ED2852BAC2DF}"/>
              </a:ext>
            </a:extLst>
          </p:cNvPr>
          <p:cNvSpPr>
            <a:spLocks noGrp="1"/>
          </p:cNvSpPr>
          <p:nvPr>
            <p:ph type="body" sz="quarter" idx="11"/>
          </p:nvPr>
        </p:nvSpPr>
        <p:spPr/>
        <p:txBody>
          <a:bodyPr/>
          <a:lstStyle/>
          <a:p>
            <a:r>
              <a:rPr lang="nl-NL" dirty="0"/>
              <a:t>Michel Winnubst</a:t>
            </a:r>
          </a:p>
          <a:p>
            <a:endParaRPr lang="nl-NL" dirty="0"/>
          </a:p>
        </p:txBody>
      </p:sp>
      <p:sp>
        <p:nvSpPr>
          <p:cNvPr id="4" name="Tijdelijke aanduiding voor tekst 3">
            <a:extLst>
              <a:ext uri="{FF2B5EF4-FFF2-40B4-BE49-F238E27FC236}">
                <a16:creationId xmlns:a16="http://schemas.microsoft.com/office/drawing/2014/main" id="{FCBC50FB-F5C9-3B0D-3D0F-6D2C5BF6B5A8}"/>
              </a:ext>
            </a:extLst>
          </p:cNvPr>
          <p:cNvSpPr>
            <a:spLocks noGrp="1"/>
          </p:cNvSpPr>
          <p:nvPr>
            <p:ph type="body" sz="quarter" idx="12"/>
          </p:nvPr>
        </p:nvSpPr>
        <p:spPr>
          <a:xfrm>
            <a:off x="2178615" y="2098259"/>
            <a:ext cx="4146771" cy="2036468"/>
          </a:xfrm>
        </p:spPr>
        <p:txBody>
          <a:bodyPr/>
          <a:lstStyle/>
          <a:p>
            <a:pPr marL="0" indent="0">
              <a:lnSpc>
                <a:spcPct val="100000"/>
              </a:lnSpc>
              <a:buNone/>
            </a:pPr>
            <a:r>
              <a:rPr lang="nl-NL" sz="2000" dirty="0"/>
              <a:t>Projectmanager Wij Techniek</a:t>
            </a:r>
            <a:endParaRPr lang="nl-NL" sz="2000" dirty="0">
              <a:hlinkClick r:id="rId3"/>
            </a:endParaRPr>
          </a:p>
          <a:p>
            <a:pPr marL="0" indent="0">
              <a:lnSpc>
                <a:spcPct val="100000"/>
              </a:lnSpc>
              <a:buNone/>
            </a:pPr>
            <a:r>
              <a:rPr lang="nl-NL" sz="2000" dirty="0">
                <a:hlinkClick r:id="rId3"/>
              </a:rPr>
              <a:t>m.winnubst@wij-techniek.nl</a:t>
            </a:r>
            <a:endParaRPr lang="nl-NL" sz="2000" dirty="0"/>
          </a:p>
          <a:p>
            <a:pPr marL="0" indent="0">
              <a:lnSpc>
                <a:spcPct val="100000"/>
              </a:lnSpc>
              <a:buNone/>
            </a:pPr>
            <a:r>
              <a:rPr lang="nl-NL" sz="2000" dirty="0"/>
              <a:t>06 450 059 63</a:t>
            </a:r>
          </a:p>
          <a:p>
            <a:pPr marL="0" indent="0">
              <a:lnSpc>
                <a:spcPct val="100000"/>
              </a:lnSpc>
              <a:buNone/>
            </a:pPr>
            <a:endParaRPr lang="nl-NL" sz="2000" dirty="0"/>
          </a:p>
        </p:txBody>
      </p:sp>
      <p:pic>
        <p:nvPicPr>
          <p:cNvPr id="2" name="Afbeelding 1" descr="Afbeelding met Menselijk gezicht, persoon, kleding, portret&#10;&#10;Automatisch gegenereerde beschrijving">
            <a:extLst>
              <a:ext uri="{FF2B5EF4-FFF2-40B4-BE49-F238E27FC236}">
                <a16:creationId xmlns:a16="http://schemas.microsoft.com/office/drawing/2014/main" id="{90B3E961-F2E7-57FA-1D0A-FA538D1ABC28}"/>
              </a:ext>
            </a:extLst>
          </p:cNvPr>
          <p:cNvPicPr>
            <a:picLocks noChangeAspect="1"/>
          </p:cNvPicPr>
          <p:nvPr/>
        </p:nvPicPr>
        <p:blipFill rotWithShape="1">
          <a:blip r:embed="rId4">
            <a:extLst>
              <a:ext uri="{28A0092B-C50C-407E-A947-70E740481C1C}">
                <a14:useLocalDpi xmlns:a14="http://schemas.microsoft.com/office/drawing/2010/main" val="0"/>
              </a:ext>
            </a:extLst>
          </a:blip>
          <a:srcRect l="2651" t="1643" r="2651" b="2220"/>
          <a:stretch/>
        </p:blipFill>
        <p:spPr>
          <a:xfrm>
            <a:off x="2973460" y="3220023"/>
            <a:ext cx="2518817" cy="2542083"/>
          </a:xfrm>
          <a:custGeom>
            <a:avLst/>
            <a:gdLst>
              <a:gd name="connsiteX0" fmla="*/ 2114157 w 4228313"/>
              <a:gd name="connsiteY0" fmla="*/ 0 h 4228312"/>
              <a:gd name="connsiteX1" fmla="*/ 2242269 w 4228313"/>
              <a:gd name="connsiteY1" fmla="*/ 53066 h 4228312"/>
              <a:gd name="connsiteX2" fmla="*/ 4175248 w 4228313"/>
              <a:gd name="connsiteY2" fmla="*/ 1986044 h 4228312"/>
              <a:gd name="connsiteX3" fmla="*/ 4175248 w 4228313"/>
              <a:gd name="connsiteY3" fmla="*/ 2242268 h 4228312"/>
              <a:gd name="connsiteX4" fmla="*/ 2242269 w 4228313"/>
              <a:gd name="connsiteY4" fmla="*/ 4175247 h 4228312"/>
              <a:gd name="connsiteX5" fmla="*/ 1986045 w 4228313"/>
              <a:gd name="connsiteY5" fmla="*/ 4175247 h 4228312"/>
              <a:gd name="connsiteX6" fmla="*/ 53067 w 4228313"/>
              <a:gd name="connsiteY6" fmla="*/ 2242268 h 4228312"/>
              <a:gd name="connsiteX7" fmla="*/ 53067 w 4228313"/>
              <a:gd name="connsiteY7" fmla="*/ 1986044 h 4228312"/>
              <a:gd name="connsiteX8" fmla="*/ 1986045 w 4228313"/>
              <a:gd name="connsiteY8" fmla="*/ 53066 h 4228312"/>
              <a:gd name="connsiteX9" fmla="*/ 2114157 w 4228313"/>
              <a:gd name="connsiteY9" fmla="*/ 0 h 422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313" h="4228312">
                <a:moveTo>
                  <a:pt x="2114157" y="0"/>
                </a:moveTo>
                <a:cubicBezTo>
                  <a:pt x="2160525" y="0"/>
                  <a:pt x="2206892" y="17688"/>
                  <a:pt x="2242269" y="53066"/>
                </a:cubicBezTo>
                <a:lnTo>
                  <a:pt x="4175248" y="1986044"/>
                </a:lnTo>
                <a:cubicBezTo>
                  <a:pt x="4246002" y="2056798"/>
                  <a:pt x="4246002" y="2171514"/>
                  <a:pt x="4175248" y="2242268"/>
                </a:cubicBezTo>
                <a:lnTo>
                  <a:pt x="2242269" y="4175247"/>
                </a:lnTo>
                <a:cubicBezTo>
                  <a:pt x="2171515" y="4246001"/>
                  <a:pt x="2056799" y="4246001"/>
                  <a:pt x="1986045" y="4175247"/>
                </a:cubicBezTo>
                <a:lnTo>
                  <a:pt x="53067" y="2242268"/>
                </a:lnTo>
                <a:cubicBezTo>
                  <a:pt x="-17688" y="2171514"/>
                  <a:pt x="-17688" y="2056798"/>
                  <a:pt x="53067" y="1986044"/>
                </a:cubicBezTo>
                <a:lnTo>
                  <a:pt x="1986045" y="53066"/>
                </a:lnTo>
                <a:cubicBezTo>
                  <a:pt x="2021422" y="17688"/>
                  <a:pt x="2067790" y="0"/>
                  <a:pt x="2114157" y="0"/>
                </a:cubicBezTo>
                <a:close/>
              </a:path>
            </a:pathLst>
          </a:custGeom>
          <a:noFill/>
        </p:spPr>
      </p:pic>
      <p:sp>
        <p:nvSpPr>
          <p:cNvPr id="8" name="Rechthoek: afgeronde hoeken 7">
            <a:extLst>
              <a:ext uri="{FF2B5EF4-FFF2-40B4-BE49-F238E27FC236}">
                <a16:creationId xmlns:a16="http://schemas.microsoft.com/office/drawing/2014/main" id="{42E5C7E0-FC5B-3E34-DCBC-268156C9BD8B}"/>
              </a:ext>
            </a:extLst>
          </p:cNvPr>
          <p:cNvSpPr>
            <a:spLocks noChangeAspect="1"/>
          </p:cNvSpPr>
          <p:nvPr/>
        </p:nvSpPr>
        <p:spPr>
          <a:xfrm rot="2700000">
            <a:off x="5605385" y="5289873"/>
            <a:ext cx="1440000" cy="1440000"/>
          </a:xfrm>
          <a:prstGeom prst="roundRect">
            <a:avLst>
              <a:gd name="adj" fmla="val 585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hthoek: afgeronde hoeken 8">
            <a:extLst>
              <a:ext uri="{FF2B5EF4-FFF2-40B4-BE49-F238E27FC236}">
                <a16:creationId xmlns:a16="http://schemas.microsoft.com/office/drawing/2014/main" id="{5881AFCB-2863-0AC0-61DB-751070C8B07E}"/>
              </a:ext>
            </a:extLst>
          </p:cNvPr>
          <p:cNvSpPr>
            <a:spLocks noChangeAspect="1"/>
          </p:cNvSpPr>
          <p:nvPr/>
        </p:nvSpPr>
        <p:spPr>
          <a:xfrm rot="2700000">
            <a:off x="1313405" y="5060641"/>
            <a:ext cx="2359947" cy="2359947"/>
          </a:xfrm>
          <a:prstGeom prst="roundRect">
            <a:avLst>
              <a:gd name="adj" fmla="val 5852"/>
            </a:avLst>
          </a:prstGeom>
          <a:noFill/>
          <a:ln w="38100">
            <a:solidFill>
              <a:srgbClr val="308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 name="Afbeelding 9">
            <a:extLst>
              <a:ext uri="{FF2B5EF4-FFF2-40B4-BE49-F238E27FC236}">
                <a16:creationId xmlns:a16="http://schemas.microsoft.com/office/drawing/2014/main" id="{34FB326D-EA9D-1261-3017-BFDDBB571607}"/>
              </a:ext>
            </a:extLst>
          </p:cNvPr>
          <p:cNvPicPr>
            <a:picLocks noChangeAspect="1"/>
          </p:cNvPicPr>
          <p:nvPr/>
        </p:nvPicPr>
        <p:blipFill>
          <a:blip r:embed="rId5"/>
          <a:stretch>
            <a:fillRect/>
          </a:stretch>
        </p:blipFill>
        <p:spPr>
          <a:xfrm>
            <a:off x="1498751" y="5723334"/>
            <a:ext cx="2060010" cy="447461"/>
          </a:xfrm>
          <a:prstGeom prst="rect">
            <a:avLst/>
          </a:prstGeom>
        </p:spPr>
      </p:pic>
      <p:sp>
        <p:nvSpPr>
          <p:cNvPr id="11" name="Tijdelijke aanduiding voor tekst 3">
            <a:extLst>
              <a:ext uri="{FF2B5EF4-FFF2-40B4-BE49-F238E27FC236}">
                <a16:creationId xmlns:a16="http://schemas.microsoft.com/office/drawing/2014/main" id="{6AD61852-8AAB-CADA-333B-C4743A5A6F5E}"/>
              </a:ext>
            </a:extLst>
          </p:cNvPr>
          <p:cNvSpPr txBox="1">
            <a:spLocks/>
          </p:cNvSpPr>
          <p:nvPr/>
        </p:nvSpPr>
        <p:spPr>
          <a:xfrm>
            <a:off x="1355796" y="6402453"/>
            <a:ext cx="2258675" cy="447461"/>
          </a:xfrm>
          <a:prstGeom prst="rect">
            <a:avLst/>
          </a:prstGeom>
        </p:spPr>
        <p:txBody>
          <a:bodyPr lIns="0" tIns="0" rIns="0" bIns="0"/>
          <a:lstStyle>
            <a:lvl1pPr marL="324000" indent="-324000" algn="l" defTabSz="914400" rtl="0" eaLnBrk="1" latinLnBrk="0" hangingPunct="1">
              <a:lnSpc>
                <a:spcPts val="3000"/>
              </a:lnSpc>
              <a:spcBef>
                <a:spcPts val="750"/>
              </a:spcBef>
              <a:buSzPct val="60000"/>
              <a:buFontTx/>
              <a:buBlip>
                <a:blip r:embed="rId6"/>
              </a:buBlip>
              <a:defRPr sz="2800" b="1"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nl-NL" sz="1600" dirty="0">
                <a:solidFill>
                  <a:srgbClr val="308FA0"/>
                </a:solidFill>
                <a:hlinkClick r:id="rId7">
                  <a:extLst>
                    <a:ext uri="{A12FA001-AC4F-418D-AE19-62706E023703}">
                      <ahyp:hlinkClr xmlns:ahyp="http://schemas.microsoft.com/office/drawing/2018/hyperlinkcolor" val="tx"/>
                    </a:ext>
                  </a:extLst>
                </a:hlinkClick>
              </a:rPr>
              <a:t>trendfiles.wij-techniek.nl</a:t>
            </a:r>
            <a:endParaRPr lang="nl-NL" sz="1600" dirty="0">
              <a:solidFill>
                <a:srgbClr val="308FA0"/>
              </a:solidFill>
            </a:endParaRPr>
          </a:p>
        </p:txBody>
      </p:sp>
      <p:sp>
        <p:nvSpPr>
          <p:cNvPr id="5" name="Tijdelijke aanduiding voor tekst 2">
            <a:extLst>
              <a:ext uri="{FF2B5EF4-FFF2-40B4-BE49-F238E27FC236}">
                <a16:creationId xmlns:a16="http://schemas.microsoft.com/office/drawing/2014/main" id="{E2A0E28E-DB84-101C-D536-9D499178DE8B}"/>
              </a:ext>
            </a:extLst>
          </p:cNvPr>
          <p:cNvSpPr txBox="1">
            <a:spLocks/>
          </p:cNvSpPr>
          <p:nvPr/>
        </p:nvSpPr>
        <p:spPr>
          <a:xfrm>
            <a:off x="7203760" y="1471391"/>
            <a:ext cx="3858037" cy="630237"/>
          </a:xfrm>
          <a:prstGeom prst="rect">
            <a:avLst/>
          </a:prstGeom>
        </p:spPr>
        <p:txBody>
          <a:bodyPr lIns="0" tIns="0" rIns="0" bIns="0"/>
          <a:lstStyle>
            <a:lvl1pPr marL="0" indent="0" algn="l" defTabSz="914400" rtl="0" eaLnBrk="1" latinLnBrk="0" hangingPunct="1">
              <a:lnSpc>
                <a:spcPct val="90000"/>
              </a:lnSpc>
              <a:spcBef>
                <a:spcPts val="1000"/>
              </a:spcBef>
              <a:buFontTx/>
              <a:buNone/>
              <a:defRPr sz="4000" b="1"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Timo Verhaegh</a:t>
            </a:r>
          </a:p>
        </p:txBody>
      </p:sp>
      <p:sp>
        <p:nvSpPr>
          <p:cNvPr id="6" name="Tijdelijke aanduiding voor tekst 3">
            <a:extLst>
              <a:ext uri="{FF2B5EF4-FFF2-40B4-BE49-F238E27FC236}">
                <a16:creationId xmlns:a16="http://schemas.microsoft.com/office/drawing/2014/main" id="{F32353BB-5940-9E90-29CE-0B9668326D1C}"/>
              </a:ext>
            </a:extLst>
          </p:cNvPr>
          <p:cNvSpPr txBox="1">
            <a:spLocks/>
          </p:cNvSpPr>
          <p:nvPr/>
        </p:nvSpPr>
        <p:spPr>
          <a:xfrm>
            <a:off x="7226733" y="2126724"/>
            <a:ext cx="4146771" cy="2036468"/>
          </a:xfrm>
          <a:prstGeom prst="rect">
            <a:avLst/>
          </a:prstGeom>
        </p:spPr>
        <p:txBody>
          <a:bodyPr lIns="0" tIns="0" rIns="0" bIns="0"/>
          <a:lstStyle>
            <a:lvl1pPr indent="0">
              <a:lnSpc>
                <a:spcPct val="100000"/>
              </a:lnSpc>
              <a:spcBef>
                <a:spcPts val="750"/>
              </a:spcBef>
              <a:buSzPct val="60000"/>
              <a:buFontTx/>
              <a:buNone/>
              <a:defRPr sz="2000" b="1">
                <a:solidFill>
                  <a:schemeClr val="accent4"/>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dirty="0"/>
              <a:t>Senior-onderzoeker KBA</a:t>
            </a:r>
          </a:p>
          <a:p>
            <a:r>
              <a:rPr lang="it-IT" dirty="0">
                <a:hlinkClick r:id="rId3"/>
              </a:rPr>
              <a:t>t.verhaegh@kbanijmegen.nl</a:t>
            </a:r>
            <a:endParaRPr lang="nl-NL" dirty="0">
              <a:hlinkClick r:id="rId3"/>
            </a:endParaRPr>
          </a:p>
          <a:p>
            <a:r>
              <a:rPr lang="nl-NL" dirty="0"/>
              <a:t>06 182 098 30</a:t>
            </a:r>
          </a:p>
        </p:txBody>
      </p:sp>
      <p:pic>
        <p:nvPicPr>
          <p:cNvPr id="1026" name="Picture 2" descr="KBA Nijmegen - Timo Verhaegh MSc">
            <a:extLst>
              <a:ext uri="{FF2B5EF4-FFF2-40B4-BE49-F238E27FC236}">
                <a16:creationId xmlns:a16="http://schemas.microsoft.com/office/drawing/2014/main" id="{DF5E738A-ED54-B10A-C4AA-952EDA9C15D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709" t="14162" r="36721" b="31536"/>
          <a:stretch/>
        </p:blipFill>
        <p:spPr bwMode="auto">
          <a:xfrm>
            <a:off x="8142654" y="3220023"/>
            <a:ext cx="2387725" cy="2362114"/>
          </a:xfrm>
          <a:custGeom>
            <a:avLst/>
            <a:gdLst>
              <a:gd name="connsiteX0" fmla="*/ 2114157 w 4228313"/>
              <a:gd name="connsiteY0" fmla="*/ 0 h 4228312"/>
              <a:gd name="connsiteX1" fmla="*/ 2242269 w 4228313"/>
              <a:gd name="connsiteY1" fmla="*/ 53066 h 4228312"/>
              <a:gd name="connsiteX2" fmla="*/ 4175248 w 4228313"/>
              <a:gd name="connsiteY2" fmla="*/ 1986044 h 4228312"/>
              <a:gd name="connsiteX3" fmla="*/ 4175248 w 4228313"/>
              <a:gd name="connsiteY3" fmla="*/ 2242268 h 4228312"/>
              <a:gd name="connsiteX4" fmla="*/ 2242269 w 4228313"/>
              <a:gd name="connsiteY4" fmla="*/ 4175247 h 4228312"/>
              <a:gd name="connsiteX5" fmla="*/ 1986045 w 4228313"/>
              <a:gd name="connsiteY5" fmla="*/ 4175247 h 4228312"/>
              <a:gd name="connsiteX6" fmla="*/ 53067 w 4228313"/>
              <a:gd name="connsiteY6" fmla="*/ 2242268 h 4228312"/>
              <a:gd name="connsiteX7" fmla="*/ 53067 w 4228313"/>
              <a:gd name="connsiteY7" fmla="*/ 1986044 h 4228312"/>
              <a:gd name="connsiteX8" fmla="*/ 1986045 w 4228313"/>
              <a:gd name="connsiteY8" fmla="*/ 53066 h 4228312"/>
              <a:gd name="connsiteX9" fmla="*/ 2114157 w 4228313"/>
              <a:gd name="connsiteY9" fmla="*/ 0 h 422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313" h="4228312">
                <a:moveTo>
                  <a:pt x="2114157" y="0"/>
                </a:moveTo>
                <a:cubicBezTo>
                  <a:pt x="2160525" y="0"/>
                  <a:pt x="2206892" y="17688"/>
                  <a:pt x="2242269" y="53066"/>
                </a:cubicBezTo>
                <a:lnTo>
                  <a:pt x="4175248" y="1986044"/>
                </a:lnTo>
                <a:cubicBezTo>
                  <a:pt x="4246002" y="2056798"/>
                  <a:pt x="4246002" y="2171514"/>
                  <a:pt x="4175248" y="2242268"/>
                </a:cubicBezTo>
                <a:lnTo>
                  <a:pt x="2242269" y="4175247"/>
                </a:lnTo>
                <a:cubicBezTo>
                  <a:pt x="2171515" y="4246001"/>
                  <a:pt x="2056799" y="4246001"/>
                  <a:pt x="1986045" y="4175247"/>
                </a:cubicBezTo>
                <a:lnTo>
                  <a:pt x="53067" y="2242268"/>
                </a:lnTo>
                <a:cubicBezTo>
                  <a:pt x="-17688" y="2171514"/>
                  <a:pt x="-17688" y="2056798"/>
                  <a:pt x="53067" y="1986044"/>
                </a:cubicBezTo>
                <a:lnTo>
                  <a:pt x="1986045" y="53066"/>
                </a:lnTo>
                <a:cubicBezTo>
                  <a:pt x="2021422" y="17688"/>
                  <a:pt x="2067790" y="0"/>
                  <a:pt x="2114157" y="0"/>
                </a:cubicBezTo>
                <a:close/>
              </a:path>
            </a:pathLst>
          </a:custGeom>
          <a:noFill/>
          <a:extLst>
            <a:ext uri="{909E8E84-426E-40DD-AFC4-6F175D3DCCD1}">
              <a14:hiddenFill xmlns:a14="http://schemas.microsoft.com/office/drawing/2010/main">
                <a:solidFill>
                  <a:srgbClr val="FFFFFF"/>
                </a:solidFill>
              </a14:hiddenFill>
            </a:ext>
          </a:extLst>
        </p:spPr>
      </p:pic>
      <p:sp>
        <p:nvSpPr>
          <p:cNvPr id="7" name="Rechthoek: afgeronde hoeken 6">
            <a:extLst>
              <a:ext uri="{FF2B5EF4-FFF2-40B4-BE49-F238E27FC236}">
                <a16:creationId xmlns:a16="http://schemas.microsoft.com/office/drawing/2014/main" id="{C748C705-8CE1-4C4F-2EB2-4BEBAB2EA36A}"/>
              </a:ext>
            </a:extLst>
          </p:cNvPr>
          <p:cNvSpPr>
            <a:spLocks noChangeAspect="1"/>
          </p:cNvSpPr>
          <p:nvPr/>
        </p:nvSpPr>
        <p:spPr>
          <a:xfrm rot="2700000">
            <a:off x="6902305" y="5342577"/>
            <a:ext cx="839058" cy="839058"/>
          </a:xfrm>
          <a:prstGeom prst="roundRect">
            <a:avLst>
              <a:gd name="adj" fmla="val 585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248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7E73ED3-2426-C04B-E313-2930EC191536}"/>
              </a:ext>
            </a:extLst>
          </p:cNvPr>
          <p:cNvSpPr txBox="1"/>
          <p:nvPr/>
        </p:nvSpPr>
        <p:spPr>
          <a:xfrm>
            <a:off x="1095451" y="1388060"/>
            <a:ext cx="10689336" cy="6852902"/>
          </a:xfrm>
          <a:prstGeom prst="rect">
            <a:avLst/>
          </a:prstGeom>
          <a:noFill/>
        </p:spPr>
        <p:txBody>
          <a:bodyPr wrap="square" rtlCol="0">
            <a:spAutoFit/>
          </a:bodyPr>
          <a:lstStyle/>
          <a:p>
            <a:pPr marL="285750" indent="-285750">
              <a:lnSpc>
                <a:spcPct val="112000"/>
              </a:lnSpc>
              <a:spcBef>
                <a:spcPts val="600"/>
              </a:spcBef>
              <a:spcAft>
                <a:spcPts val="600"/>
              </a:spcAft>
              <a:buFont typeface="Wingdings" panose="05000000000000000000" pitchFamily="2" charset="2"/>
              <a:buChar char="Ø"/>
            </a:pPr>
            <a:r>
              <a:rPr lang="nl-NL" sz="2000" kern="0" dirty="0">
                <a:solidFill>
                  <a:schemeClr val="accent4"/>
                </a:solidFill>
                <a:latin typeface="Calibri" panose="020F0502020204030204" pitchFamily="34" charset="0"/>
                <a:cs typeface="Times New Roman" panose="02020603050405020304" pitchFamily="18" charset="0"/>
              </a:rPr>
              <a:t>Lang niet altijd nodig dat specifieke vakkennis (meer) tijdens de opleiding aan bod moet komen: </a:t>
            </a:r>
          </a:p>
          <a:p>
            <a:pPr marL="539750" indent="-274638">
              <a:lnSpc>
                <a:spcPct val="112000"/>
              </a:lnSpc>
              <a:spcAft>
                <a:spcPts val="600"/>
              </a:spcAft>
              <a:buFont typeface="Courier New" panose="02070309020205020404" pitchFamily="49" charset="0"/>
              <a:buChar char="o"/>
            </a:pPr>
            <a:r>
              <a:rPr lang="nl-NL" sz="2000" kern="0" dirty="0">
                <a:solidFill>
                  <a:schemeClr val="accent4"/>
                </a:solidFill>
                <a:latin typeface="Calibri" panose="020F0502020204030204" pitchFamily="34" charset="0"/>
                <a:cs typeface="Times New Roman" panose="02020603050405020304" pitchFamily="18" charset="0"/>
              </a:rPr>
              <a:t>kan ook goed in de praktijk/door het bedrijf aangeleerd worden (</a:t>
            </a:r>
            <a:r>
              <a:rPr lang="nl-NL" sz="2000" kern="0" dirty="0">
                <a:solidFill>
                  <a:schemeClr val="accent4"/>
                </a:solidFill>
                <a:latin typeface="Calibri" panose="020F0502020204030204" pitchFamily="34" charset="0"/>
                <a:ea typeface="Times New Roman" panose="02020603050405020304" pitchFamily="18" charset="0"/>
                <a:cs typeface="Arial" panose="020B0604020202020204" pitchFamily="34" charset="0"/>
              </a:rPr>
              <a:t>ingroei-model)</a:t>
            </a:r>
            <a:r>
              <a:rPr lang="nl-NL" sz="2000" kern="0" dirty="0">
                <a:solidFill>
                  <a:schemeClr val="accent4"/>
                </a:solidFill>
                <a:latin typeface="Calibri" panose="020F0502020204030204" pitchFamily="34" charset="0"/>
                <a:cs typeface="Times New Roman" panose="02020603050405020304" pitchFamily="18" charset="0"/>
              </a:rPr>
              <a:t>;</a:t>
            </a:r>
          </a:p>
          <a:p>
            <a:pPr marL="539750" indent="-274638">
              <a:lnSpc>
                <a:spcPct val="112000"/>
              </a:lnSpc>
              <a:spcAft>
                <a:spcPts val="600"/>
              </a:spcAft>
              <a:buFont typeface="Courier New" panose="02070309020205020404" pitchFamily="49" charset="0"/>
              <a:buChar char="o"/>
            </a:pPr>
            <a:r>
              <a:rPr lang="nl-NL" sz="2000" kern="0" dirty="0">
                <a:solidFill>
                  <a:schemeClr val="accent4"/>
                </a:solidFill>
                <a:latin typeface="Calibri" panose="020F0502020204030204" pitchFamily="34" charset="0"/>
                <a:cs typeface="Times New Roman" panose="02020603050405020304" pitchFamily="18" charset="0"/>
              </a:rPr>
              <a:t>bedrijven houden zo grip op dat bedrijfsspecifieke vakkennis up-to-date is;</a:t>
            </a:r>
          </a:p>
          <a:p>
            <a:pPr marL="539750" indent="-274638">
              <a:lnSpc>
                <a:spcPct val="112000"/>
              </a:lnSpc>
              <a:spcAft>
                <a:spcPts val="600"/>
              </a:spcAft>
              <a:buFont typeface="Courier New" panose="02070309020205020404" pitchFamily="49" charset="0"/>
              <a:buChar char="o"/>
            </a:pPr>
            <a:r>
              <a:rPr lang="nl-NL" sz="2000" kern="0" dirty="0">
                <a:solidFill>
                  <a:schemeClr val="accent4"/>
                </a:solidFill>
                <a:latin typeface="Calibri" panose="020F0502020204030204" pitchFamily="34" charset="0"/>
                <a:cs typeface="Times New Roman" panose="02020603050405020304" pitchFamily="18" charset="0"/>
              </a:rPr>
              <a:t>onderdeel van de leercultuur;</a:t>
            </a:r>
          </a:p>
          <a:p>
            <a:pPr marL="539750" indent="-274638">
              <a:lnSpc>
                <a:spcPct val="112000"/>
              </a:lnSpc>
              <a:spcAft>
                <a:spcPts val="600"/>
              </a:spcAft>
              <a:buFont typeface="Courier New" panose="02070309020205020404" pitchFamily="49" charset="0"/>
              <a:buChar char="o"/>
            </a:pPr>
            <a:r>
              <a:rPr lang="nl-NL" sz="2000" dirty="0">
                <a:solidFill>
                  <a:schemeClr val="accent4"/>
                </a:solidFill>
                <a:latin typeface="Calibri" panose="020F0502020204030204" pitchFamily="34" charset="0"/>
                <a:ea typeface="Times New Roman" panose="02020603050405020304" pitchFamily="18" charset="0"/>
                <a:cs typeface="Arial" panose="020B0604020202020204" pitchFamily="34" charset="0"/>
              </a:rPr>
              <a:t>te typeren als bedrijven met een </a:t>
            </a:r>
            <a:r>
              <a:rPr lang="nl-NL" sz="2000" u="sng" dirty="0">
                <a:solidFill>
                  <a:schemeClr val="accent4"/>
                </a:solidFill>
                <a:latin typeface="Calibri" panose="020F0502020204030204" pitchFamily="34" charset="0"/>
                <a:ea typeface="Times New Roman" panose="02020603050405020304" pitchFamily="18" charset="0"/>
                <a:cs typeface="Arial" panose="020B0604020202020204" pitchFamily="34" charset="0"/>
              </a:rPr>
              <a:t>opleidingsstrategie</a:t>
            </a:r>
            <a:r>
              <a:rPr lang="nl-NL" sz="2000" dirty="0">
                <a:solidFill>
                  <a:schemeClr val="accent4"/>
                </a:solidFill>
                <a:latin typeface="Calibri" panose="020F0502020204030204" pitchFamily="34" charset="0"/>
                <a:ea typeface="Times New Roman" panose="02020603050405020304" pitchFamily="18" charset="0"/>
                <a:cs typeface="Arial" panose="020B0604020202020204" pitchFamily="34" charset="0"/>
              </a:rPr>
              <a:t>.</a:t>
            </a:r>
            <a:endParaRPr lang="nl-NL" sz="2000" kern="0" dirty="0">
              <a:solidFill>
                <a:schemeClr val="accent4"/>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nl-NL" sz="600" kern="0" dirty="0">
              <a:solidFill>
                <a:schemeClr val="accent4"/>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12000"/>
              </a:lnSpc>
              <a:spcBef>
                <a:spcPts val="600"/>
              </a:spcBef>
              <a:spcAft>
                <a:spcPts val="600"/>
              </a:spcAft>
              <a:buFont typeface="Wingdings" panose="05000000000000000000" pitchFamily="2" charset="2"/>
              <a:buChar char="Ø"/>
            </a:pPr>
            <a:r>
              <a:rPr lang="nl-NL" sz="2000" kern="0" dirty="0">
                <a:solidFill>
                  <a:schemeClr val="accent4"/>
                </a:solidFill>
                <a:latin typeface="Calibri" panose="020F0502020204030204" pitchFamily="34" charset="0"/>
                <a:cs typeface="Times New Roman" panose="02020603050405020304" pitchFamily="18" charset="0"/>
              </a:rPr>
              <a:t>Maar niet alle TI-bedrijven met hbo-functies kunnen met hbo-schoolverlaters uit de voeten:</a:t>
            </a:r>
          </a:p>
          <a:p>
            <a:pPr marL="539750" indent="-274638">
              <a:lnSpc>
                <a:spcPct val="112000"/>
              </a:lnSpc>
              <a:spcBef>
                <a:spcPts val="300"/>
              </a:spcBef>
              <a:spcAft>
                <a:spcPts val="300"/>
              </a:spcAft>
              <a:buFont typeface="Courier New" panose="02070309020205020404" pitchFamily="49" charset="0"/>
              <a:buChar char="o"/>
            </a:pPr>
            <a:r>
              <a:rPr lang="nl-NL" sz="2000" kern="0" dirty="0">
                <a:solidFill>
                  <a:schemeClr val="accent4"/>
                </a:solidFill>
                <a:latin typeface="Calibri" panose="020F0502020204030204" pitchFamily="34" charset="0"/>
                <a:cs typeface="Times New Roman" panose="02020603050405020304" pitchFamily="18" charset="0"/>
              </a:rPr>
              <a:t>bedrijven met een </a:t>
            </a:r>
            <a:r>
              <a:rPr lang="nl-NL" sz="2000" u="sng" kern="0" dirty="0">
                <a:solidFill>
                  <a:schemeClr val="accent4"/>
                </a:solidFill>
                <a:latin typeface="Calibri" panose="020F0502020204030204" pitchFamily="34" charset="0"/>
                <a:cs typeface="Times New Roman" panose="02020603050405020304" pitchFamily="18" charset="0"/>
              </a:rPr>
              <a:t>wervingsstrategie,</a:t>
            </a:r>
            <a:r>
              <a:rPr lang="nl-NL" sz="2000" kern="0" dirty="0">
                <a:solidFill>
                  <a:schemeClr val="accent4"/>
                </a:solidFill>
                <a:latin typeface="Calibri" panose="020F0502020204030204" pitchFamily="34" charset="0"/>
                <a:cs typeface="Times New Roman" panose="02020603050405020304" pitchFamily="18" charset="0"/>
              </a:rPr>
              <a:t> te weinig opleidingsmogelijkheden binnen het bedrijf (kennis ontbreekt);</a:t>
            </a:r>
          </a:p>
          <a:p>
            <a:pPr marL="539750" indent="-274638">
              <a:lnSpc>
                <a:spcPct val="112000"/>
              </a:lnSpc>
              <a:spcBef>
                <a:spcPts val="300"/>
              </a:spcBef>
              <a:spcAft>
                <a:spcPts val="300"/>
              </a:spcAft>
              <a:buFont typeface="Courier New" panose="02070309020205020404" pitchFamily="49" charset="0"/>
              <a:buChar char="o"/>
            </a:pPr>
            <a:r>
              <a:rPr lang="nl-NL" sz="2000" kern="0" dirty="0">
                <a:solidFill>
                  <a:schemeClr val="accent4"/>
                </a:solidFill>
                <a:latin typeface="Calibri" panose="020F0502020204030204" pitchFamily="34" charset="0"/>
                <a:cs typeface="Times New Roman" panose="02020603050405020304" pitchFamily="18" charset="0"/>
              </a:rPr>
              <a:t>extra inwerk- en begeleidingstijd is een te grote (financiële) belemmering; </a:t>
            </a:r>
          </a:p>
          <a:p>
            <a:pPr marL="539750" indent="-274638">
              <a:lnSpc>
                <a:spcPct val="112000"/>
              </a:lnSpc>
              <a:spcBef>
                <a:spcPts val="300"/>
              </a:spcBef>
              <a:spcAft>
                <a:spcPts val="300"/>
              </a:spcAft>
              <a:buFont typeface="Courier New" panose="02070309020205020404" pitchFamily="49" charset="0"/>
              <a:buChar char="o"/>
            </a:pPr>
            <a:r>
              <a:rPr lang="nl-NL" sz="2000" kern="0" dirty="0">
                <a:solidFill>
                  <a:schemeClr val="accent4"/>
                </a:solidFill>
                <a:latin typeface="Calibri" panose="020F0502020204030204" pitchFamily="34" charset="0"/>
                <a:cs typeface="Times New Roman" panose="02020603050405020304" pitchFamily="18" charset="0"/>
              </a:rPr>
              <a:t>zoekt naar ervaren hbo’ers, </a:t>
            </a:r>
            <a:r>
              <a:rPr lang="nl-NL" sz="2000" i="1" kern="0" dirty="0">
                <a:solidFill>
                  <a:schemeClr val="accent4"/>
                </a:solidFill>
                <a:latin typeface="Calibri" panose="020F0502020204030204" pitchFamily="34" charset="0"/>
                <a:cs typeface="Times New Roman" panose="02020603050405020304" pitchFamily="18" charset="0"/>
              </a:rPr>
              <a:t>vanwege</a:t>
            </a:r>
            <a:r>
              <a:rPr lang="nl-NL" sz="2000" kern="0" dirty="0">
                <a:solidFill>
                  <a:schemeClr val="accent4"/>
                </a:solidFill>
                <a:latin typeface="Calibri" panose="020F0502020204030204" pitchFamily="34" charset="0"/>
                <a:cs typeface="Times New Roman" panose="02020603050405020304" pitchFamily="18" charset="0"/>
              </a:rPr>
              <a:t> hun specialistische inbreng:</a:t>
            </a:r>
          </a:p>
          <a:p>
            <a:pPr marL="800100" lvl="1" indent="-342900">
              <a:spcBef>
                <a:spcPts val="300"/>
              </a:spcBef>
              <a:spcAft>
                <a:spcPts val="300"/>
              </a:spcAft>
              <a:buFont typeface="Wingdings" panose="05000000000000000000" pitchFamily="2" charset="2"/>
              <a:buChar char="§"/>
            </a:pPr>
            <a:r>
              <a:rPr lang="nl-NL" dirty="0">
                <a:solidFill>
                  <a:schemeClr val="accent4"/>
                </a:solidFill>
                <a:latin typeface="Calibri" panose="020F0502020204030204" pitchFamily="34" charset="0"/>
                <a:ea typeface="Times New Roman" panose="02020603050405020304" pitchFamily="18" charset="0"/>
                <a:cs typeface="Arial" panose="020B0604020202020204" pitchFamily="34" charset="0"/>
              </a:rPr>
              <a:t>moeilijk te vinden door krapte &gt; moeilijk vervulbare vacatures;</a:t>
            </a:r>
          </a:p>
          <a:p>
            <a:pPr marL="800100" lvl="1" indent="-342900">
              <a:spcBef>
                <a:spcPts val="300"/>
              </a:spcBef>
              <a:spcAft>
                <a:spcPts val="300"/>
              </a:spcAft>
              <a:buFont typeface="Wingdings" panose="05000000000000000000" pitchFamily="2" charset="2"/>
              <a:buChar char="§"/>
            </a:pPr>
            <a:r>
              <a:rPr lang="nl-NL" dirty="0">
                <a:solidFill>
                  <a:schemeClr val="accent4"/>
                </a:solidFill>
                <a:latin typeface="Calibri" panose="020F0502020204030204" pitchFamily="34" charset="0"/>
                <a:ea typeface="Times New Roman" panose="02020603050405020304" pitchFamily="18" charset="0"/>
                <a:cs typeface="Arial" panose="020B0604020202020204" pitchFamily="34" charset="0"/>
              </a:rPr>
              <a:t>weinig substitutie door schoolverlaters in wervings- en selectieproces.</a:t>
            </a:r>
          </a:p>
          <a:p>
            <a:pPr>
              <a:lnSpc>
                <a:spcPct val="112000"/>
              </a:lnSpc>
              <a:spcBef>
                <a:spcPts val="300"/>
              </a:spcBef>
              <a:spcAft>
                <a:spcPts val="300"/>
              </a:spcAft>
            </a:pPr>
            <a:endParaRPr lang="nl-NL" dirty="0">
              <a:solidFill>
                <a:schemeClr val="accent4"/>
              </a:solidFill>
              <a:latin typeface="Calibri" panose="020F0502020204030204" pitchFamily="34" charset="0"/>
              <a:cs typeface="Arial" panose="020B0604020202020204" pitchFamily="34" charset="0"/>
            </a:endParaRPr>
          </a:p>
          <a:p>
            <a:pPr>
              <a:lnSpc>
                <a:spcPct val="112000"/>
              </a:lnSpc>
              <a:spcBef>
                <a:spcPts val="300"/>
              </a:spcBef>
              <a:spcAft>
                <a:spcPts val="300"/>
              </a:spcAft>
            </a:pPr>
            <a:endParaRPr lang="nl-NL" dirty="0">
              <a:solidFill>
                <a:schemeClr val="accent4"/>
              </a:solidFill>
              <a:latin typeface="Calibri" panose="020F0502020204030204" pitchFamily="34" charset="0"/>
              <a:cs typeface="Arial" panose="020B0604020202020204" pitchFamily="34" charset="0"/>
            </a:endParaRPr>
          </a:p>
          <a:p>
            <a:pPr>
              <a:spcBef>
                <a:spcPts val="300"/>
              </a:spcBef>
              <a:spcAft>
                <a:spcPts val="300"/>
              </a:spcAft>
            </a:pPr>
            <a:endParaRPr lang="nl-NL" sz="700" dirty="0">
              <a:solidFill>
                <a:schemeClr val="accent4"/>
              </a:solidFill>
              <a:latin typeface="Calibri" panose="020F0502020204030204" pitchFamily="34" charset="0"/>
              <a:cs typeface="Arial" panose="020B0604020202020204" pitchFamily="34" charset="0"/>
            </a:endParaRPr>
          </a:p>
          <a:p>
            <a:pPr marL="342900" indent="-342900">
              <a:spcBef>
                <a:spcPts val="300"/>
              </a:spcBef>
              <a:spcAft>
                <a:spcPts val="300"/>
              </a:spcAft>
              <a:buFont typeface="Wingdings" panose="05000000000000000000" pitchFamily="2" charset="2"/>
              <a:buChar char="Ø"/>
            </a:pPr>
            <a:endParaRPr lang="nl-NL" dirty="0">
              <a:solidFill>
                <a:schemeClr val="accent4"/>
              </a:solidFill>
              <a:latin typeface="Calibri" panose="020F0502020204030204" pitchFamily="34" charset="0"/>
              <a:cs typeface="Arial" panose="020B0604020202020204" pitchFamily="34" charset="0"/>
            </a:endParaRPr>
          </a:p>
          <a:p>
            <a:endParaRPr lang="nl-NL" dirty="0"/>
          </a:p>
        </p:txBody>
      </p:sp>
      <p:sp>
        <p:nvSpPr>
          <p:cNvPr id="4" name="Tijdelijke aanduiding voor tekst 1">
            <a:extLst>
              <a:ext uri="{FF2B5EF4-FFF2-40B4-BE49-F238E27FC236}">
                <a16:creationId xmlns:a16="http://schemas.microsoft.com/office/drawing/2014/main" id="{101B2DFD-952E-AA6C-1C88-9DA9D8AD5BB5}"/>
              </a:ext>
            </a:extLst>
          </p:cNvPr>
          <p:cNvSpPr>
            <a:spLocks noGrp="1"/>
          </p:cNvSpPr>
          <p:nvPr>
            <p:ph type="body" sz="quarter" idx="11"/>
          </p:nvPr>
        </p:nvSpPr>
        <p:spPr>
          <a:xfrm>
            <a:off x="2904133" y="365068"/>
            <a:ext cx="9287867" cy="517959"/>
          </a:xfrm>
        </p:spPr>
        <p:txBody>
          <a:bodyPr/>
          <a:lstStyle/>
          <a:p>
            <a:pPr>
              <a:lnSpc>
                <a:spcPct val="112000"/>
              </a:lnSpc>
              <a:spcAft>
                <a:spcPts val="600"/>
              </a:spcAft>
            </a:pPr>
            <a:r>
              <a:rPr lang="nl-NL" sz="2400" b="0" dirty="0">
                <a:solidFill>
                  <a:schemeClr val="bg1"/>
                </a:solidFill>
                <a:latin typeface="Calibri" panose="020F0502020204030204" pitchFamily="34" charset="0"/>
                <a:ea typeface="Times New Roman" panose="02020603050405020304" pitchFamily="18" charset="0"/>
                <a:cs typeface="Arial" panose="020B0604020202020204" pitchFamily="34" charset="0"/>
              </a:rPr>
              <a:t>3</a:t>
            </a:r>
            <a:r>
              <a:rPr lang="nl-NL" sz="2400" b="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 Aansluiting hbo-onderwijs op de huidige vraag in de TI (2)</a:t>
            </a:r>
            <a:endParaRPr lang="nl-NL"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8948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7E73ED3-2426-C04B-E313-2930EC191536}"/>
              </a:ext>
            </a:extLst>
          </p:cNvPr>
          <p:cNvSpPr txBox="1"/>
          <p:nvPr/>
        </p:nvSpPr>
        <p:spPr>
          <a:xfrm>
            <a:off x="955723" y="1725629"/>
            <a:ext cx="10816021" cy="4147289"/>
          </a:xfrm>
          <a:prstGeom prst="rect">
            <a:avLst/>
          </a:prstGeom>
          <a:noFill/>
        </p:spPr>
        <p:txBody>
          <a:bodyPr wrap="square" rtlCol="0">
            <a:spAutoFit/>
          </a:bodyPr>
          <a:lstStyle/>
          <a:p>
            <a:pPr marL="342900" indent="-342900">
              <a:spcBef>
                <a:spcPts val="300"/>
              </a:spcBef>
              <a:spcAft>
                <a:spcPts val="300"/>
              </a:spcAft>
              <a:buFont typeface="Wingdings" panose="05000000000000000000" pitchFamily="2" charset="2"/>
              <a:buChar char="Ø"/>
            </a:pPr>
            <a:r>
              <a:rPr lang="nl-NL" dirty="0">
                <a:solidFill>
                  <a:schemeClr val="accent4"/>
                </a:solidFill>
                <a:latin typeface="Calibri" panose="020F0502020204030204" pitchFamily="34" charset="0"/>
                <a:cs typeface="Arial" panose="020B0604020202020204" pitchFamily="34" charset="0"/>
              </a:rPr>
              <a:t>TI-bedrijven vaker op zoek naar op maat gesneden scholingstrajecten, met een smalle eindfase (specialisatie), dan scholing richting een breed eindniveau.</a:t>
            </a:r>
          </a:p>
          <a:p>
            <a:pPr marL="342900" indent="-342900">
              <a:spcBef>
                <a:spcPts val="300"/>
              </a:spcBef>
              <a:spcAft>
                <a:spcPts val="300"/>
              </a:spcAft>
              <a:buFont typeface="Wingdings" panose="05000000000000000000" pitchFamily="2" charset="2"/>
              <a:buChar char="Ø"/>
            </a:pPr>
            <a:r>
              <a:rPr lang="nl-NL" dirty="0">
                <a:solidFill>
                  <a:schemeClr val="accent4"/>
                </a:solidFill>
                <a:latin typeface="Calibri" panose="020F0502020204030204" pitchFamily="34" charset="0"/>
                <a:cs typeface="Arial" panose="020B0604020202020204" pitchFamily="34" charset="0"/>
              </a:rPr>
              <a:t>TI-bedrijven vermoeden dat studenten niet vaak de verdieping richting de TI zoeken door een tekort aan TI-</a:t>
            </a:r>
            <a:r>
              <a:rPr lang="nl-NL" dirty="0" err="1">
                <a:solidFill>
                  <a:schemeClr val="accent4"/>
                </a:solidFill>
                <a:latin typeface="Calibri" panose="020F0502020204030204" pitchFamily="34" charset="0"/>
                <a:cs typeface="Arial" panose="020B0604020202020204" pitchFamily="34" charset="0"/>
              </a:rPr>
              <a:t>minded</a:t>
            </a:r>
            <a:r>
              <a:rPr lang="nl-NL" dirty="0">
                <a:solidFill>
                  <a:schemeClr val="accent4"/>
                </a:solidFill>
                <a:latin typeface="Calibri" panose="020F0502020204030204" pitchFamily="34" charset="0"/>
                <a:cs typeface="Arial" panose="020B0604020202020204" pitchFamily="34" charset="0"/>
              </a:rPr>
              <a:t>-vakdocenten.</a:t>
            </a:r>
          </a:p>
          <a:p>
            <a:pPr>
              <a:spcBef>
                <a:spcPts val="300"/>
              </a:spcBef>
              <a:spcAft>
                <a:spcPts val="300"/>
              </a:spcAft>
            </a:pPr>
            <a:endParaRPr lang="nl-NL" sz="800" dirty="0">
              <a:solidFill>
                <a:schemeClr val="accent4"/>
              </a:solidFill>
              <a:latin typeface="Calibri" panose="020F0502020204030204" pitchFamily="34" charset="0"/>
              <a:cs typeface="Arial" panose="020B0604020202020204" pitchFamily="34" charset="0"/>
            </a:endParaRPr>
          </a:p>
          <a:p>
            <a:pPr>
              <a:spcBef>
                <a:spcPts val="300"/>
              </a:spcBef>
              <a:spcAft>
                <a:spcPts val="300"/>
              </a:spcAft>
            </a:pPr>
            <a:r>
              <a:rPr lang="nl-NL" sz="2000" dirty="0">
                <a:solidFill>
                  <a:schemeClr val="accent4"/>
                </a:solidFill>
                <a:latin typeface="Calibri" panose="020F0502020204030204" pitchFamily="34" charset="0"/>
                <a:cs typeface="Arial" panose="020B0604020202020204" pitchFamily="34" charset="0"/>
              </a:rPr>
              <a:t>Allocatieprobleem?</a:t>
            </a:r>
          </a:p>
          <a:p>
            <a:pPr marL="342900" indent="-342900">
              <a:spcBef>
                <a:spcPts val="300"/>
              </a:spcBef>
              <a:spcAft>
                <a:spcPts val="300"/>
              </a:spcAft>
              <a:buFont typeface="Wingdings" panose="05000000000000000000" pitchFamily="2" charset="2"/>
              <a:buChar char="Ø"/>
            </a:pPr>
            <a:r>
              <a:rPr lang="nl-NL" dirty="0">
                <a:solidFill>
                  <a:schemeClr val="accent4"/>
                </a:solidFill>
                <a:latin typeface="Calibri" panose="020F0502020204030204" pitchFamily="34" charset="0"/>
                <a:cs typeface="Arial" panose="020B0604020202020204" pitchFamily="34" charset="0"/>
              </a:rPr>
              <a:t>Een behoorlijk grote groep gediplomeerden heeft die niet meteen een baan of werkt buiten de techniek. </a:t>
            </a:r>
          </a:p>
          <a:p>
            <a:pPr marL="342900" indent="-342900">
              <a:spcBef>
                <a:spcPts val="300"/>
              </a:spcBef>
              <a:spcAft>
                <a:spcPts val="300"/>
              </a:spcAft>
              <a:buFont typeface="Wingdings" panose="05000000000000000000" pitchFamily="2" charset="2"/>
              <a:buChar char="Ø"/>
            </a:pPr>
            <a:r>
              <a:rPr lang="nl-NL" dirty="0">
                <a:solidFill>
                  <a:schemeClr val="accent4"/>
                </a:solidFill>
                <a:latin typeface="Calibri" panose="020F0502020204030204" pitchFamily="34" charset="0"/>
                <a:cs typeface="Arial" panose="020B0604020202020204" pitchFamily="34" charset="0"/>
              </a:rPr>
              <a:t>Volgens de TI-bedrijven zijn er te weinig hbo’ers te vinden, ook voor de invulling van stageplaatsen.</a:t>
            </a:r>
          </a:p>
          <a:p>
            <a:pPr marL="342900" indent="-342900">
              <a:spcBef>
                <a:spcPts val="300"/>
              </a:spcBef>
              <a:spcAft>
                <a:spcPts val="300"/>
              </a:spcAft>
              <a:buFont typeface="Wingdings" panose="05000000000000000000" pitchFamily="2" charset="2"/>
              <a:buChar char="Ø"/>
            </a:pPr>
            <a:r>
              <a:rPr lang="nl-NL" dirty="0">
                <a:solidFill>
                  <a:schemeClr val="accent4"/>
                </a:solidFill>
                <a:latin typeface="Calibri" panose="020F0502020204030204" pitchFamily="34" charset="0"/>
                <a:cs typeface="Arial" panose="020B0604020202020204" pitchFamily="34" charset="0"/>
              </a:rPr>
              <a:t>TI-bedrijven vaak onbekend met het aanbod bij de bekostigde hbo-instellingen, zoals de </a:t>
            </a:r>
            <a:r>
              <a:rPr lang="nl-NL" dirty="0" err="1">
                <a:solidFill>
                  <a:schemeClr val="accent4"/>
                </a:solidFill>
                <a:latin typeface="Calibri" panose="020F0502020204030204" pitchFamily="34" charset="0"/>
                <a:cs typeface="Arial" panose="020B0604020202020204" pitchFamily="34" charset="0"/>
              </a:rPr>
              <a:t>Associate</a:t>
            </a:r>
            <a:r>
              <a:rPr lang="nl-NL" dirty="0">
                <a:solidFill>
                  <a:schemeClr val="accent4"/>
                </a:solidFill>
                <a:latin typeface="Calibri" panose="020F0502020204030204" pitchFamily="34" charset="0"/>
                <a:cs typeface="Arial" panose="020B0604020202020204" pitchFamily="34" charset="0"/>
              </a:rPr>
              <a:t> </a:t>
            </a:r>
            <a:r>
              <a:rPr lang="nl-NL" dirty="0" err="1">
                <a:solidFill>
                  <a:schemeClr val="accent4"/>
                </a:solidFill>
                <a:latin typeface="Calibri" panose="020F0502020204030204" pitchFamily="34" charset="0"/>
                <a:cs typeface="Arial" panose="020B0604020202020204" pitchFamily="34" charset="0"/>
              </a:rPr>
              <a:t>degree</a:t>
            </a:r>
            <a:r>
              <a:rPr lang="nl-NL" dirty="0">
                <a:solidFill>
                  <a:schemeClr val="accent4"/>
                </a:solidFill>
                <a:latin typeface="Calibri" panose="020F0502020204030204" pitchFamily="34" charset="0"/>
                <a:cs typeface="Arial" panose="020B0604020202020204" pitchFamily="34" charset="0"/>
              </a:rPr>
              <a:t> en duale of deeltijd opleidingen.</a:t>
            </a:r>
          </a:p>
          <a:p>
            <a:pPr marL="342900" indent="-342900">
              <a:spcBef>
                <a:spcPts val="300"/>
              </a:spcBef>
              <a:spcAft>
                <a:spcPts val="300"/>
              </a:spcAft>
              <a:buFont typeface="Wingdings" panose="05000000000000000000" pitchFamily="2" charset="2"/>
              <a:buChar char="Ø"/>
            </a:pPr>
            <a:endParaRPr lang="nl-NL" sz="1200" dirty="0">
              <a:solidFill>
                <a:schemeClr val="accent4"/>
              </a:solidFill>
              <a:latin typeface="Calibri" panose="020F0502020204030204" pitchFamily="34" charset="0"/>
              <a:cs typeface="Arial" panose="020B0604020202020204" pitchFamily="34" charset="0"/>
            </a:endParaRPr>
          </a:p>
          <a:p>
            <a:pPr marL="285750" indent="-285750">
              <a:spcAft>
                <a:spcPts val="300"/>
              </a:spcAft>
              <a:buFont typeface="Wingdings" panose="05000000000000000000" pitchFamily="2" charset="2"/>
              <a:buChar char="Ø"/>
            </a:pPr>
            <a:r>
              <a:rPr lang="nl-NL" dirty="0">
                <a:solidFill>
                  <a:schemeClr val="accent4"/>
                </a:solidFill>
                <a:latin typeface="Calibri" panose="020F0502020204030204" pitchFamily="34" charset="0"/>
                <a:cs typeface="Arial" panose="020B0604020202020204" pitchFamily="34" charset="0"/>
              </a:rPr>
              <a:t>Is de arbeidsmarkt transparant genoeg? </a:t>
            </a:r>
          </a:p>
          <a:p>
            <a:pPr marL="285750" indent="-285750">
              <a:spcBef>
                <a:spcPts val="300"/>
              </a:spcBef>
              <a:buFont typeface="Wingdings" panose="05000000000000000000" pitchFamily="2" charset="2"/>
              <a:buChar char="Ø"/>
            </a:pPr>
            <a:r>
              <a:rPr lang="nl-NL" dirty="0">
                <a:solidFill>
                  <a:schemeClr val="accent4"/>
                </a:solidFill>
                <a:latin typeface="Calibri" panose="020F0502020204030204" pitchFamily="34" charset="0"/>
                <a:cs typeface="Arial" panose="020B0604020202020204" pitchFamily="34" charset="0"/>
              </a:rPr>
              <a:t>Zijn de TI-bedrijven voldoende in beeld bij de opleidingen/studenten (en visa versa)?</a:t>
            </a:r>
          </a:p>
        </p:txBody>
      </p:sp>
      <p:sp>
        <p:nvSpPr>
          <p:cNvPr id="4" name="Tijdelijke aanduiding voor tekst 1">
            <a:extLst>
              <a:ext uri="{FF2B5EF4-FFF2-40B4-BE49-F238E27FC236}">
                <a16:creationId xmlns:a16="http://schemas.microsoft.com/office/drawing/2014/main" id="{101B2DFD-952E-AA6C-1C88-9DA9D8AD5BB5}"/>
              </a:ext>
            </a:extLst>
          </p:cNvPr>
          <p:cNvSpPr>
            <a:spLocks noGrp="1"/>
          </p:cNvSpPr>
          <p:nvPr>
            <p:ph type="body" sz="quarter" idx="11"/>
          </p:nvPr>
        </p:nvSpPr>
        <p:spPr>
          <a:xfrm>
            <a:off x="2981170" y="350437"/>
            <a:ext cx="9299592" cy="517959"/>
          </a:xfrm>
        </p:spPr>
        <p:txBody>
          <a:bodyPr/>
          <a:lstStyle/>
          <a:p>
            <a:pPr>
              <a:lnSpc>
                <a:spcPct val="112000"/>
              </a:lnSpc>
              <a:spcAft>
                <a:spcPts val="600"/>
              </a:spcAft>
            </a:pPr>
            <a:r>
              <a:rPr lang="nl-NL" sz="2400" b="0" dirty="0">
                <a:solidFill>
                  <a:schemeClr val="bg1"/>
                </a:solidFill>
                <a:latin typeface="Calibri" panose="020F0502020204030204" pitchFamily="34" charset="0"/>
                <a:ea typeface="Times New Roman" panose="02020603050405020304" pitchFamily="18" charset="0"/>
                <a:cs typeface="Arial" panose="020B0604020202020204" pitchFamily="34" charset="0"/>
              </a:rPr>
              <a:t>3</a:t>
            </a:r>
            <a:r>
              <a:rPr lang="nl-NL" sz="2400" b="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 Aansluiting hbo-onderwijs op de huidige vraag in de TI (3)</a:t>
            </a:r>
            <a:endParaRPr lang="nl-NL" sz="24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5728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22C56DD-7BB5-F1B3-6D2B-FB70C7E6FA77}"/>
              </a:ext>
            </a:extLst>
          </p:cNvPr>
          <p:cNvSpPr>
            <a:spLocks noGrp="1"/>
          </p:cNvSpPr>
          <p:nvPr>
            <p:ph type="body" sz="quarter" idx="11"/>
          </p:nvPr>
        </p:nvSpPr>
        <p:spPr>
          <a:xfrm>
            <a:off x="2955614" y="392623"/>
            <a:ext cx="8745634" cy="432862"/>
          </a:xfrm>
        </p:spPr>
        <p:txBody>
          <a:bodyPr/>
          <a:lstStyle/>
          <a:p>
            <a:r>
              <a:rPr lang="nl-NL" sz="2400" b="0" dirty="0">
                <a:solidFill>
                  <a:schemeClr val="bg1"/>
                </a:solidFill>
              </a:rPr>
              <a:t>Maar ook: belang van goed werkgeverschap…</a:t>
            </a:r>
          </a:p>
        </p:txBody>
      </p:sp>
      <p:sp>
        <p:nvSpPr>
          <p:cNvPr id="3" name="Tijdelijke aanduiding voor tekst 2">
            <a:extLst>
              <a:ext uri="{FF2B5EF4-FFF2-40B4-BE49-F238E27FC236}">
                <a16:creationId xmlns:a16="http://schemas.microsoft.com/office/drawing/2014/main" id="{250BBF7C-EA2E-E4EA-0F45-D09E5E267C73}"/>
              </a:ext>
            </a:extLst>
          </p:cNvPr>
          <p:cNvSpPr>
            <a:spLocks noGrp="1"/>
          </p:cNvSpPr>
          <p:nvPr>
            <p:ph type="body" sz="quarter" idx="12"/>
          </p:nvPr>
        </p:nvSpPr>
        <p:spPr>
          <a:xfrm>
            <a:off x="1620981" y="1651649"/>
            <a:ext cx="9295509" cy="4330830"/>
          </a:xfrm>
        </p:spPr>
        <p:txBody>
          <a:bodyPr/>
          <a:lstStyle/>
          <a:p>
            <a:pPr marL="0" lvl="0" indent="0">
              <a:buSzPct val="100000"/>
              <a:buNone/>
            </a:pPr>
            <a:r>
              <a:rPr lang="nl-NL" sz="2800" b="0" dirty="0">
                <a:latin typeface="Calibri" panose="020F0502020204030204" pitchFamily="34" charset="0"/>
                <a:ea typeface="Times New Roman" panose="02020603050405020304" pitchFamily="18" charset="0"/>
              </a:rPr>
              <a:t>Behoud van hbo’ers die wél voor de branche kiezen:</a:t>
            </a:r>
          </a:p>
          <a:p>
            <a:pPr lvl="0">
              <a:buSzPct val="100000"/>
              <a:buFont typeface="Wingdings" panose="05000000000000000000" pitchFamily="2" charset="2"/>
              <a:buChar char="Ø"/>
            </a:pPr>
            <a:r>
              <a:rPr lang="nl-NL" sz="2600" b="0" dirty="0">
                <a:latin typeface="Calibri" panose="020F0502020204030204" pitchFamily="34" charset="0"/>
                <a:ea typeface="Times New Roman" panose="02020603050405020304" pitchFamily="18" charset="0"/>
              </a:rPr>
              <a:t>Goede arbeidsvoorwaarden (primaire + secundaire)</a:t>
            </a:r>
          </a:p>
          <a:p>
            <a:pPr lvl="0">
              <a:buSzPct val="100000"/>
              <a:buFont typeface="Wingdings" panose="05000000000000000000" pitchFamily="2" charset="2"/>
              <a:buChar char="Ø"/>
            </a:pPr>
            <a:r>
              <a:rPr lang="nl-NL" sz="2600" b="0" dirty="0">
                <a:latin typeface="Calibri" panose="020F0502020204030204" pitchFamily="34" charset="0"/>
                <a:ea typeface="Times New Roman" panose="02020603050405020304" pitchFamily="18" charset="0"/>
              </a:rPr>
              <a:t>Goede </a:t>
            </a:r>
            <a:r>
              <a:rPr lang="nl-NL" sz="2600" b="0" dirty="0" err="1">
                <a:latin typeface="Calibri" panose="020F0502020204030204" pitchFamily="34" charset="0"/>
                <a:ea typeface="Times New Roman" panose="02020603050405020304" pitchFamily="18" charset="0"/>
              </a:rPr>
              <a:t>onboarding</a:t>
            </a:r>
            <a:r>
              <a:rPr lang="nl-NL" sz="2600" b="0" dirty="0">
                <a:latin typeface="Calibri" panose="020F0502020204030204" pitchFamily="34" charset="0"/>
                <a:ea typeface="Times New Roman" panose="02020603050405020304" pitchFamily="18" charset="0"/>
              </a:rPr>
              <a:t>/inwerktrajecten</a:t>
            </a:r>
          </a:p>
          <a:p>
            <a:pPr lvl="0">
              <a:buSzPct val="100000"/>
              <a:buFont typeface="Wingdings" panose="05000000000000000000" pitchFamily="2" charset="2"/>
              <a:buChar char="Ø"/>
            </a:pPr>
            <a:r>
              <a:rPr lang="nl-NL" sz="2600" b="0" dirty="0">
                <a:latin typeface="Calibri" panose="020F0502020204030204" pitchFamily="34" charset="0"/>
                <a:ea typeface="Times New Roman" panose="02020603050405020304" pitchFamily="18" charset="0"/>
              </a:rPr>
              <a:t>Aandacht voor arbeidsomstandigheden / werkdruk </a:t>
            </a:r>
          </a:p>
          <a:p>
            <a:pPr lvl="0">
              <a:buSzPct val="100000"/>
              <a:buFont typeface="Wingdings" panose="05000000000000000000" pitchFamily="2" charset="2"/>
              <a:buChar char="Ø"/>
            </a:pPr>
            <a:r>
              <a:rPr lang="nl-NL" sz="2600" b="0" dirty="0">
                <a:effectLst/>
                <a:latin typeface="Calibri" panose="020F0502020204030204" pitchFamily="34" charset="0"/>
                <a:ea typeface="Times New Roman" panose="02020603050405020304" pitchFamily="18" charset="0"/>
              </a:rPr>
              <a:t>Leermogelijkheden (post-initieel)</a:t>
            </a:r>
          </a:p>
          <a:p>
            <a:pPr>
              <a:buSzPct val="100000"/>
              <a:buFont typeface="Wingdings" panose="05000000000000000000" pitchFamily="2" charset="2"/>
              <a:buChar char="Ø"/>
            </a:pPr>
            <a:r>
              <a:rPr lang="nl-NL" sz="2600" b="0" dirty="0">
                <a:effectLst/>
                <a:latin typeface="Calibri" panose="020F0502020204030204" pitchFamily="34" charset="0"/>
                <a:ea typeface="Times New Roman" panose="02020603050405020304" pitchFamily="18" charset="0"/>
              </a:rPr>
              <a:t>Doorgroeimogelijkheden</a:t>
            </a:r>
            <a:endParaRPr lang="nl-NL" sz="2600" b="0" dirty="0">
              <a:latin typeface="Calibri" panose="020F0502020204030204" pitchFamily="34" charset="0"/>
              <a:ea typeface="Times New Roman" panose="02020603050405020304" pitchFamily="18" charset="0"/>
            </a:endParaRPr>
          </a:p>
          <a:p>
            <a:pPr>
              <a:buSzPct val="100000"/>
              <a:buFont typeface="Wingdings" panose="05000000000000000000" pitchFamily="2" charset="2"/>
              <a:buChar char="Ø"/>
            </a:pPr>
            <a:r>
              <a:rPr lang="nl-NL" sz="2600" b="0" dirty="0">
                <a:latin typeface="Calibri" panose="020F0502020204030204" pitchFamily="34" charset="0"/>
                <a:ea typeface="Times New Roman" panose="02020603050405020304" pitchFamily="18" charset="0"/>
              </a:rPr>
              <a:t>Belangrijke rol leidinggevende</a:t>
            </a:r>
          </a:p>
          <a:p>
            <a:pPr lvl="0">
              <a:buSzPct val="100000"/>
              <a:buFont typeface="Wingdings" panose="05000000000000000000" pitchFamily="2" charset="2"/>
              <a:buChar char="Ø"/>
            </a:pPr>
            <a:endParaRPr lang="nl-NL" sz="2600" b="0" dirty="0">
              <a:effectLst/>
              <a:latin typeface="Times New Roman" panose="02020603050405020304" pitchFamily="18" charset="0"/>
              <a:ea typeface="Times New Roman" panose="02020603050405020304" pitchFamily="18" charset="0"/>
            </a:endParaRPr>
          </a:p>
          <a:p>
            <a:endParaRPr lang="nl-NL" dirty="0"/>
          </a:p>
        </p:txBody>
      </p:sp>
    </p:spTree>
    <p:extLst>
      <p:ext uri="{BB962C8B-B14F-4D97-AF65-F5344CB8AC3E}">
        <p14:creationId xmlns:p14="http://schemas.microsoft.com/office/powerpoint/2010/main" val="3450959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8059A4F-CD3D-4EB7-866D-5248AD3B3D25}"/>
              </a:ext>
            </a:extLst>
          </p:cNvPr>
          <p:cNvSpPr>
            <a:spLocks noGrp="1"/>
          </p:cNvSpPr>
          <p:nvPr>
            <p:ph type="body" sz="quarter" idx="11"/>
          </p:nvPr>
        </p:nvSpPr>
        <p:spPr>
          <a:xfrm>
            <a:off x="2892408" y="380830"/>
            <a:ext cx="8654522" cy="461665"/>
          </a:xfrm>
        </p:spPr>
        <p:txBody>
          <a:bodyPr/>
          <a:lstStyle/>
          <a:p>
            <a:pPr algn="just">
              <a:lnSpc>
                <a:spcPct val="112000"/>
              </a:lnSpc>
              <a:spcAft>
                <a:spcPts val="600"/>
              </a:spcAft>
            </a:pPr>
            <a:r>
              <a:rPr lang="nl-NL" sz="2400" b="0" dirty="0">
                <a:solidFill>
                  <a:schemeClr val="bg1"/>
                </a:solidFill>
                <a:latin typeface="Calibri" panose="020F0502020204030204" pitchFamily="34" charset="0"/>
                <a:ea typeface="Times New Roman" panose="02020603050405020304" pitchFamily="18" charset="0"/>
              </a:rPr>
              <a:t>4</a:t>
            </a:r>
            <a:r>
              <a:rPr lang="nl-NL" sz="2400" b="0" dirty="0">
                <a:solidFill>
                  <a:schemeClr val="bg1"/>
                </a:solidFill>
                <a:effectLst/>
                <a:latin typeface="Calibri" panose="020F0502020204030204" pitchFamily="34" charset="0"/>
                <a:ea typeface="Times New Roman" panose="02020603050405020304" pitchFamily="18" charset="0"/>
              </a:rPr>
              <a:t>. Welke scholingsvormen sluiten hierop aan?</a:t>
            </a:r>
            <a:endParaRPr lang="nl-NL" sz="2400" b="0" dirty="0">
              <a:solidFill>
                <a:schemeClr val="bg1"/>
              </a:solidFill>
              <a:effectLst/>
              <a:latin typeface="Times New Roman" panose="02020603050405020304" pitchFamily="18" charset="0"/>
              <a:ea typeface="Times New Roman" panose="02020603050405020304" pitchFamily="18" charset="0"/>
            </a:endParaRPr>
          </a:p>
          <a:p>
            <a:pPr algn="just">
              <a:lnSpc>
                <a:spcPct val="112000"/>
              </a:lnSpc>
              <a:spcAft>
                <a:spcPts val="600"/>
              </a:spcAft>
            </a:pPr>
            <a:endParaRPr lang="nl-NL"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kstvak 2">
            <a:extLst>
              <a:ext uri="{FF2B5EF4-FFF2-40B4-BE49-F238E27FC236}">
                <a16:creationId xmlns:a16="http://schemas.microsoft.com/office/drawing/2014/main" id="{C3DB5D34-C1DD-CEDE-F2A7-B3AC06205789}"/>
              </a:ext>
            </a:extLst>
          </p:cNvPr>
          <p:cNvSpPr txBox="1"/>
          <p:nvPr/>
        </p:nvSpPr>
        <p:spPr>
          <a:xfrm>
            <a:off x="1588655" y="1759265"/>
            <a:ext cx="10270835" cy="4324261"/>
          </a:xfrm>
          <a:prstGeom prst="rect">
            <a:avLst/>
          </a:prstGeom>
          <a:noFill/>
        </p:spPr>
        <p:txBody>
          <a:bodyPr wrap="square" rtlCol="0">
            <a:spAutoFit/>
          </a:bodyPr>
          <a:lstStyle/>
          <a:p>
            <a:pPr marL="342900" lvl="1" indent="-342900">
              <a:spcBef>
                <a:spcPts val="300"/>
              </a:spcBef>
              <a:spcAft>
                <a:spcPts val="300"/>
              </a:spcAft>
              <a:buFont typeface="Wingdings" panose="05000000000000000000" pitchFamily="2" charset="2"/>
              <a:buChar char="Ø"/>
            </a:pPr>
            <a:r>
              <a:rPr lang="nl-NL" sz="2800" kern="0" dirty="0">
                <a:solidFill>
                  <a:schemeClr val="accent4"/>
                </a:solidFill>
                <a:latin typeface="Calibri" panose="020F0502020204030204" pitchFamily="34" charset="0"/>
                <a:cs typeface="Times New Roman" panose="02020603050405020304" pitchFamily="18" charset="0"/>
              </a:rPr>
              <a:t>Onderscheid tussen initieel en post-initieel onderwijs</a:t>
            </a:r>
          </a:p>
          <a:p>
            <a:pPr marL="342900" lvl="1" indent="-342900">
              <a:spcBef>
                <a:spcPts val="300"/>
              </a:spcBef>
              <a:spcAft>
                <a:spcPts val="300"/>
              </a:spcAft>
              <a:buFont typeface="Wingdings" panose="05000000000000000000" pitchFamily="2" charset="2"/>
              <a:buChar char="Ø"/>
            </a:pPr>
            <a:r>
              <a:rPr lang="nl-NL" sz="2800" kern="0" dirty="0">
                <a:solidFill>
                  <a:schemeClr val="accent4"/>
                </a:solidFill>
                <a:latin typeface="Calibri" panose="020F0502020204030204" pitchFamily="34" charset="0"/>
                <a:cs typeface="Times New Roman" panose="02020603050405020304" pitchFamily="18" charset="0"/>
              </a:rPr>
              <a:t>Formeel versus informeel/non-formeel leren</a:t>
            </a:r>
          </a:p>
          <a:p>
            <a:pPr marL="0" lvl="1">
              <a:spcBef>
                <a:spcPts val="300"/>
              </a:spcBef>
              <a:spcAft>
                <a:spcPts val="300"/>
              </a:spcAft>
            </a:pPr>
            <a:endParaRPr lang="nl-NL" sz="1100" kern="0" dirty="0">
              <a:solidFill>
                <a:schemeClr val="accent4"/>
              </a:solidFill>
              <a:latin typeface="Calibri" panose="020F0502020204030204" pitchFamily="34" charset="0"/>
              <a:cs typeface="Times New Roman" panose="02020603050405020304" pitchFamily="18" charset="0"/>
            </a:endParaRPr>
          </a:p>
          <a:p>
            <a:pPr marL="0" lvl="1">
              <a:spcBef>
                <a:spcPts val="300"/>
              </a:spcBef>
              <a:spcAft>
                <a:spcPts val="300"/>
              </a:spcAft>
            </a:pPr>
            <a:r>
              <a:rPr lang="nl-NL" sz="2800" kern="0" dirty="0">
                <a:solidFill>
                  <a:schemeClr val="accent4"/>
                </a:solidFill>
                <a:latin typeface="Calibri" panose="020F0502020204030204" pitchFamily="34" charset="0"/>
                <a:cs typeface="Times New Roman" panose="02020603050405020304" pitchFamily="18" charset="0"/>
              </a:rPr>
              <a:t>Initieel onderwijs:</a:t>
            </a:r>
            <a:endParaRPr lang="nl-NL" sz="1100" kern="0" dirty="0">
              <a:solidFill>
                <a:schemeClr val="accent4"/>
              </a:solidFill>
              <a:latin typeface="Calibri" panose="020F0502020204030204" pitchFamily="34" charset="0"/>
              <a:cs typeface="Times New Roman" panose="02020603050405020304" pitchFamily="18" charset="0"/>
            </a:endParaRPr>
          </a:p>
          <a:p>
            <a:pPr marL="342900" indent="-342900">
              <a:spcBef>
                <a:spcPts val="300"/>
              </a:spcBef>
              <a:spcAft>
                <a:spcPts val="300"/>
              </a:spcAft>
              <a:buFont typeface="Wingdings" panose="05000000000000000000" pitchFamily="2" charset="2"/>
              <a:buChar char="Ø"/>
            </a:pPr>
            <a:r>
              <a:rPr lang="nl-NL" sz="2800" kern="0" dirty="0">
                <a:solidFill>
                  <a:schemeClr val="accent4"/>
                </a:solidFill>
                <a:latin typeface="Calibri" panose="020F0502020204030204" pitchFamily="34" charset="0"/>
                <a:cs typeface="Times New Roman" panose="02020603050405020304" pitchFamily="18" charset="0"/>
              </a:rPr>
              <a:t>Groeiende populariteit voor de </a:t>
            </a:r>
            <a:r>
              <a:rPr lang="nl-NL" sz="2800" kern="0" dirty="0" err="1">
                <a:solidFill>
                  <a:schemeClr val="accent4"/>
                </a:solidFill>
                <a:latin typeface="Calibri" panose="020F0502020204030204" pitchFamily="34" charset="0"/>
                <a:cs typeface="Times New Roman" panose="02020603050405020304" pitchFamily="18" charset="0"/>
              </a:rPr>
              <a:t>Associate</a:t>
            </a:r>
            <a:r>
              <a:rPr lang="nl-NL" sz="2800" kern="0" dirty="0">
                <a:solidFill>
                  <a:schemeClr val="accent4"/>
                </a:solidFill>
                <a:latin typeface="Calibri" panose="020F0502020204030204" pitchFamily="34" charset="0"/>
                <a:cs typeface="Times New Roman" panose="02020603050405020304" pitchFamily="18" charset="0"/>
              </a:rPr>
              <a:t> </a:t>
            </a:r>
            <a:r>
              <a:rPr lang="nl-NL" sz="2800" kern="0" dirty="0" err="1">
                <a:solidFill>
                  <a:schemeClr val="accent4"/>
                </a:solidFill>
                <a:latin typeface="Calibri" panose="020F0502020204030204" pitchFamily="34" charset="0"/>
                <a:cs typeface="Times New Roman" panose="02020603050405020304" pitchFamily="18" charset="0"/>
              </a:rPr>
              <a:t>degree</a:t>
            </a:r>
            <a:endParaRPr lang="nl-NL" sz="2800" kern="0" dirty="0">
              <a:solidFill>
                <a:schemeClr val="accent4"/>
              </a:solidFill>
              <a:latin typeface="Calibri" panose="020F0502020204030204" pitchFamily="34" charset="0"/>
              <a:cs typeface="Times New Roman" panose="02020603050405020304" pitchFamily="18" charset="0"/>
            </a:endParaRPr>
          </a:p>
          <a:p>
            <a:pPr marL="342900" indent="-342900">
              <a:spcBef>
                <a:spcPts val="300"/>
              </a:spcBef>
              <a:spcAft>
                <a:spcPts val="300"/>
              </a:spcAft>
              <a:buFont typeface="Wingdings" panose="05000000000000000000" pitchFamily="2" charset="2"/>
              <a:buChar char="Ø"/>
            </a:pPr>
            <a:r>
              <a:rPr lang="nl-NL" sz="2800" kern="0" dirty="0">
                <a:solidFill>
                  <a:schemeClr val="accent4"/>
                </a:solidFill>
                <a:latin typeface="Calibri" panose="020F0502020204030204" pitchFamily="34" charset="0"/>
                <a:cs typeface="Times New Roman" panose="02020603050405020304" pitchFamily="18" charset="0"/>
              </a:rPr>
              <a:t>Participeren in samenwerking opleiders en het bedrijfsleven </a:t>
            </a:r>
          </a:p>
          <a:p>
            <a:pPr>
              <a:spcBef>
                <a:spcPts val="300"/>
              </a:spcBef>
              <a:spcAft>
                <a:spcPts val="300"/>
              </a:spcAft>
            </a:pPr>
            <a:r>
              <a:rPr lang="nl-NL" sz="2800" kern="0" dirty="0">
                <a:solidFill>
                  <a:schemeClr val="accent4"/>
                </a:solidFill>
                <a:latin typeface="Calibri" panose="020F0502020204030204" pitchFamily="34" charset="0"/>
                <a:cs typeface="Times New Roman" panose="02020603050405020304" pitchFamily="18" charset="0"/>
              </a:rPr>
              <a:t>    (zoals in </a:t>
            </a:r>
            <a:r>
              <a:rPr lang="nl-NL" sz="2800" i="1" kern="0" dirty="0">
                <a:solidFill>
                  <a:schemeClr val="accent4"/>
                </a:solidFill>
                <a:latin typeface="Calibri" panose="020F0502020204030204" pitchFamily="34" charset="0"/>
                <a:cs typeface="Times New Roman" panose="02020603050405020304" pitchFamily="18" charset="0"/>
              </a:rPr>
              <a:t>Be An Engineer </a:t>
            </a:r>
            <a:r>
              <a:rPr lang="nl-NL" sz="2800" kern="0" dirty="0">
                <a:solidFill>
                  <a:schemeClr val="accent4"/>
                </a:solidFill>
                <a:latin typeface="Calibri" panose="020F0502020204030204" pitchFamily="34" charset="0"/>
                <a:cs typeface="Times New Roman" panose="02020603050405020304" pitchFamily="18" charset="0"/>
              </a:rPr>
              <a:t>of in lectoraten)</a:t>
            </a:r>
          </a:p>
          <a:p>
            <a:pPr marL="342900" indent="-342900">
              <a:spcBef>
                <a:spcPts val="300"/>
              </a:spcBef>
              <a:spcAft>
                <a:spcPts val="300"/>
              </a:spcAft>
              <a:buFont typeface="Wingdings" panose="05000000000000000000" pitchFamily="2" charset="2"/>
              <a:buChar char="Ø"/>
            </a:pPr>
            <a:r>
              <a:rPr lang="nl-NL" sz="2800" kern="0" dirty="0">
                <a:solidFill>
                  <a:schemeClr val="accent4"/>
                </a:solidFill>
                <a:latin typeface="Calibri" panose="020F0502020204030204" pitchFamily="34" charset="0"/>
                <a:cs typeface="Times New Roman" panose="02020603050405020304" pitchFamily="18" charset="0"/>
              </a:rPr>
              <a:t>Meer hybride hbo-vakdocenten vanuit de TI</a:t>
            </a:r>
          </a:p>
          <a:p>
            <a:pPr marL="342900" indent="-342900">
              <a:spcBef>
                <a:spcPts val="300"/>
              </a:spcBef>
              <a:spcAft>
                <a:spcPts val="300"/>
              </a:spcAft>
              <a:buFont typeface="Wingdings" panose="05000000000000000000" pitchFamily="2" charset="2"/>
              <a:buChar char="Ø"/>
            </a:pPr>
            <a:r>
              <a:rPr lang="nl-NL" sz="2800" kern="0" dirty="0">
                <a:solidFill>
                  <a:schemeClr val="accent4"/>
                </a:solidFill>
                <a:latin typeface="Calibri" panose="020F0502020204030204" pitchFamily="34" charset="0"/>
                <a:cs typeface="Times New Roman" panose="02020603050405020304" pitchFamily="18" charset="0"/>
              </a:rPr>
              <a:t>Inrichten verkorten leerroute mbo-hbo?</a:t>
            </a:r>
          </a:p>
        </p:txBody>
      </p:sp>
    </p:spTree>
    <p:extLst>
      <p:ext uri="{BB962C8B-B14F-4D97-AF65-F5344CB8AC3E}">
        <p14:creationId xmlns:p14="http://schemas.microsoft.com/office/powerpoint/2010/main" val="3770709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79B5126-B8B5-C2A1-2A55-B11795161BDA}"/>
              </a:ext>
            </a:extLst>
          </p:cNvPr>
          <p:cNvSpPr>
            <a:spLocks noGrp="1"/>
          </p:cNvSpPr>
          <p:nvPr>
            <p:ph type="body" sz="quarter" idx="11"/>
          </p:nvPr>
        </p:nvSpPr>
        <p:spPr>
          <a:xfrm>
            <a:off x="1451728" y="1968430"/>
            <a:ext cx="9492792" cy="4592625"/>
          </a:xfrm>
        </p:spPr>
        <p:txBody>
          <a:bodyPr/>
          <a:lstStyle/>
          <a:p>
            <a:pPr algn="ctr"/>
            <a:r>
              <a:rPr lang="nl-NL" dirty="0"/>
              <a:t>Bedankt!</a:t>
            </a:r>
          </a:p>
          <a:p>
            <a:pPr algn="ctr"/>
            <a:r>
              <a:rPr lang="nl-NL" dirty="0"/>
              <a:t>Voor de aandacht &amp; tijd</a:t>
            </a:r>
          </a:p>
          <a:p>
            <a:pPr algn="ctr"/>
            <a:endParaRPr lang="nl-NL" dirty="0"/>
          </a:p>
          <a:p>
            <a:pPr algn="ctr"/>
            <a:endParaRPr lang="nl-NL" dirty="0"/>
          </a:p>
          <a:p>
            <a:pPr algn="ctr"/>
            <a:endParaRPr lang="nl-NL" dirty="0"/>
          </a:p>
          <a:p>
            <a:pPr algn="ctr"/>
            <a:endParaRPr lang="nl-NL" dirty="0"/>
          </a:p>
          <a:p>
            <a:r>
              <a:rPr lang="nl-NL" sz="1600" dirty="0"/>
              <a:t>      </a:t>
            </a:r>
            <a:r>
              <a:rPr lang="nl-NL" sz="1600" dirty="0">
                <a:hlinkClick r:id="rId3"/>
              </a:rPr>
              <a:t>trendfiles.wij-techniek.nl</a:t>
            </a:r>
            <a:endParaRPr lang="nl-NL" sz="1600" dirty="0"/>
          </a:p>
        </p:txBody>
      </p:sp>
      <p:pic>
        <p:nvPicPr>
          <p:cNvPr id="1026" name="Picture 2" descr="De Semantische Discussie - Boom Management">
            <a:extLst>
              <a:ext uri="{FF2B5EF4-FFF2-40B4-BE49-F238E27FC236}">
                <a16:creationId xmlns:a16="http://schemas.microsoft.com/office/drawing/2014/main" id="{46BD4C85-FBBF-7E1F-D86A-D78145798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500" y="3343524"/>
            <a:ext cx="5177247" cy="207674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014110AA-3AED-AB61-83D3-35F2BD7C6F7E}"/>
              </a:ext>
            </a:extLst>
          </p:cNvPr>
          <p:cNvPicPr>
            <a:picLocks noChangeAspect="1"/>
          </p:cNvPicPr>
          <p:nvPr/>
        </p:nvPicPr>
        <p:blipFill>
          <a:blip r:embed="rId5"/>
          <a:stretch>
            <a:fillRect/>
          </a:stretch>
        </p:blipFill>
        <p:spPr>
          <a:xfrm>
            <a:off x="1581484" y="5420273"/>
            <a:ext cx="2392111" cy="519598"/>
          </a:xfrm>
          <a:prstGeom prst="rect">
            <a:avLst/>
          </a:prstGeom>
        </p:spPr>
      </p:pic>
    </p:spTree>
    <p:extLst>
      <p:ext uri="{BB962C8B-B14F-4D97-AF65-F5344CB8AC3E}">
        <p14:creationId xmlns:p14="http://schemas.microsoft.com/office/powerpoint/2010/main" val="2047287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755E5DA-793B-B772-8902-E7FA44673529}"/>
              </a:ext>
            </a:extLst>
          </p:cNvPr>
          <p:cNvSpPr>
            <a:spLocks noGrp="1"/>
          </p:cNvSpPr>
          <p:nvPr>
            <p:ph type="body" sz="quarter" idx="11"/>
          </p:nvPr>
        </p:nvSpPr>
        <p:spPr>
          <a:xfrm>
            <a:off x="2828042" y="309810"/>
            <a:ext cx="8859134" cy="630237"/>
          </a:xfrm>
        </p:spPr>
        <p:txBody>
          <a:bodyPr/>
          <a:lstStyle/>
          <a:p>
            <a:r>
              <a:rPr lang="nl-NL" dirty="0">
                <a:solidFill>
                  <a:schemeClr val="bg1"/>
                </a:solidFill>
              </a:rPr>
              <a:t>Technische Installatiebranche in de keten</a:t>
            </a:r>
          </a:p>
        </p:txBody>
      </p:sp>
      <p:pic>
        <p:nvPicPr>
          <p:cNvPr id="5" name="Afbeelding 4">
            <a:extLst>
              <a:ext uri="{FF2B5EF4-FFF2-40B4-BE49-F238E27FC236}">
                <a16:creationId xmlns:a16="http://schemas.microsoft.com/office/drawing/2014/main" id="{874A22AF-4FCD-F914-B288-9EB225B75D36}"/>
              </a:ext>
            </a:extLst>
          </p:cNvPr>
          <p:cNvPicPr>
            <a:picLocks noChangeAspect="1"/>
          </p:cNvPicPr>
          <p:nvPr/>
        </p:nvPicPr>
        <p:blipFill rotWithShape="1">
          <a:blip r:embed="rId2"/>
          <a:srcRect t="4006" r="4286"/>
          <a:stretch/>
        </p:blipFill>
        <p:spPr>
          <a:xfrm>
            <a:off x="939646" y="1840246"/>
            <a:ext cx="4395926" cy="3971160"/>
          </a:xfrm>
          <a:prstGeom prst="rect">
            <a:avLst/>
          </a:prstGeom>
        </p:spPr>
      </p:pic>
      <p:sp>
        <p:nvSpPr>
          <p:cNvPr id="6" name="Tekstvak 5">
            <a:extLst>
              <a:ext uri="{FF2B5EF4-FFF2-40B4-BE49-F238E27FC236}">
                <a16:creationId xmlns:a16="http://schemas.microsoft.com/office/drawing/2014/main" id="{6A71317A-3A9D-7051-5B69-F612B7301B29}"/>
              </a:ext>
            </a:extLst>
          </p:cNvPr>
          <p:cNvSpPr txBox="1"/>
          <p:nvPr/>
        </p:nvSpPr>
        <p:spPr>
          <a:xfrm>
            <a:off x="1490229" y="6421176"/>
            <a:ext cx="8235661" cy="338554"/>
          </a:xfrm>
          <a:prstGeom prst="rect">
            <a:avLst/>
          </a:prstGeom>
          <a:noFill/>
        </p:spPr>
        <p:txBody>
          <a:bodyPr wrap="square" rtlCol="0">
            <a:spAutoFit/>
          </a:bodyPr>
          <a:lstStyle/>
          <a:p>
            <a:r>
              <a:rPr lang="nl-NL" sz="1600" i="1" dirty="0">
                <a:solidFill>
                  <a:schemeClr val="accent6">
                    <a:lumMod val="60000"/>
                    <a:lumOff val="40000"/>
                  </a:schemeClr>
                </a:solidFill>
              </a:rPr>
              <a:t>Bron: </a:t>
            </a:r>
            <a:r>
              <a:rPr lang="nl-NL" sz="1600" i="1" dirty="0">
                <a:solidFill>
                  <a:schemeClr val="accent6">
                    <a:lumMod val="60000"/>
                    <a:lumOff val="40000"/>
                  </a:schemeClr>
                </a:solidFill>
                <a:hlinkClick r:id="rId3">
                  <a:extLst>
                    <a:ext uri="{A12FA001-AC4F-418D-AE19-62706E023703}">
                      <ahyp:hlinkClr xmlns:ahyp="http://schemas.microsoft.com/office/drawing/2018/hyperlinkcolor" val="tx"/>
                    </a:ext>
                  </a:extLst>
                </a:hlinkClick>
              </a:rPr>
              <a:t>Trendfiles Wij Techniek</a:t>
            </a:r>
            <a:endParaRPr lang="nl-NL" sz="1600" i="1" dirty="0">
              <a:solidFill>
                <a:schemeClr val="accent6">
                  <a:lumMod val="60000"/>
                  <a:lumOff val="40000"/>
                </a:schemeClr>
              </a:solidFill>
            </a:endParaRPr>
          </a:p>
        </p:txBody>
      </p:sp>
      <p:sp>
        <p:nvSpPr>
          <p:cNvPr id="7" name="Tijdelijke aanduiding voor tekst 4">
            <a:extLst>
              <a:ext uri="{FF2B5EF4-FFF2-40B4-BE49-F238E27FC236}">
                <a16:creationId xmlns:a16="http://schemas.microsoft.com/office/drawing/2014/main" id="{D6FE247E-63E8-DAE4-A7EF-AA4C336DA289}"/>
              </a:ext>
            </a:extLst>
          </p:cNvPr>
          <p:cNvSpPr>
            <a:spLocks noGrp="1"/>
          </p:cNvSpPr>
          <p:nvPr>
            <p:ph type="body" sz="quarter" idx="12"/>
          </p:nvPr>
        </p:nvSpPr>
        <p:spPr>
          <a:xfrm>
            <a:off x="5545417" y="1885381"/>
            <a:ext cx="5781774" cy="3771928"/>
          </a:xfrm>
        </p:spPr>
        <p:txBody>
          <a:bodyPr/>
          <a:lstStyle/>
          <a:p>
            <a:pPr marL="0" indent="0">
              <a:buNone/>
            </a:pPr>
            <a:endParaRPr lang="nl-NL" sz="2600" b="0" dirty="0"/>
          </a:p>
          <a:p>
            <a:pPr marL="0" indent="0">
              <a:buNone/>
            </a:pPr>
            <a:r>
              <a:rPr lang="nl-NL" sz="2600" dirty="0"/>
              <a:t>TI	</a:t>
            </a:r>
            <a:r>
              <a:rPr lang="nl-NL" sz="2600" b="0" dirty="0"/>
              <a:t>Technische Installatiebranche</a:t>
            </a:r>
          </a:p>
          <a:p>
            <a:pPr marL="0" indent="0">
              <a:buNone/>
            </a:pPr>
            <a:endParaRPr lang="nl-NL" sz="2600" b="0" dirty="0"/>
          </a:p>
          <a:p>
            <a:pPr marL="0" indent="0">
              <a:buNone/>
            </a:pPr>
            <a:r>
              <a:rPr lang="nl-NL" sz="2600" dirty="0"/>
              <a:t>WT	</a:t>
            </a:r>
            <a:r>
              <a:rPr lang="nl-NL" sz="2600" b="0" dirty="0"/>
              <a:t>Wij Techniek</a:t>
            </a:r>
          </a:p>
          <a:p>
            <a:pPr marL="0" indent="0">
              <a:buNone/>
            </a:pPr>
            <a:endParaRPr lang="nl-NL" sz="2600" b="0" dirty="0"/>
          </a:p>
          <a:p>
            <a:pPr marL="0" indent="0">
              <a:buNone/>
            </a:pPr>
            <a:r>
              <a:rPr lang="nl-NL" sz="2600" dirty="0"/>
              <a:t>BBL	</a:t>
            </a:r>
            <a:r>
              <a:rPr lang="nl-NL" sz="2600" b="0" dirty="0"/>
              <a:t>Beroeps Begeleidende Leerweg</a:t>
            </a:r>
          </a:p>
          <a:p>
            <a:pPr marL="0" indent="0">
              <a:buNone/>
            </a:pPr>
            <a:endParaRPr lang="nl-NL" sz="2600" b="0" dirty="0"/>
          </a:p>
          <a:p>
            <a:pPr marL="0" indent="0">
              <a:buNone/>
            </a:pPr>
            <a:r>
              <a:rPr lang="nl-NL" sz="2600" dirty="0"/>
              <a:t>BOL</a:t>
            </a:r>
            <a:r>
              <a:rPr lang="nl-NL" sz="2600" b="0" dirty="0"/>
              <a:t>	Beroeps Opleidende Leerweg</a:t>
            </a:r>
          </a:p>
        </p:txBody>
      </p:sp>
    </p:spTree>
    <p:extLst>
      <p:ext uri="{BB962C8B-B14F-4D97-AF65-F5344CB8AC3E}">
        <p14:creationId xmlns:p14="http://schemas.microsoft.com/office/powerpoint/2010/main" val="156751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6A1B46F-24C1-B565-6FF5-DE64B40EFA98}"/>
              </a:ext>
            </a:extLst>
          </p:cNvPr>
          <p:cNvSpPr>
            <a:spLocks noGrp="1"/>
          </p:cNvSpPr>
          <p:nvPr>
            <p:ph type="body" sz="quarter" idx="11"/>
          </p:nvPr>
        </p:nvSpPr>
        <p:spPr>
          <a:xfrm>
            <a:off x="2913906" y="316579"/>
            <a:ext cx="8745634" cy="630237"/>
          </a:xfrm>
        </p:spPr>
        <p:txBody>
          <a:bodyPr/>
          <a:lstStyle/>
          <a:p>
            <a:r>
              <a:rPr lang="nl-NL" dirty="0">
                <a:solidFill>
                  <a:schemeClr val="bg1"/>
                </a:solidFill>
              </a:rPr>
              <a:t>Bedrijvigheid</a:t>
            </a:r>
          </a:p>
        </p:txBody>
      </p:sp>
      <p:sp>
        <p:nvSpPr>
          <p:cNvPr id="3" name="Tekstvak 2">
            <a:extLst>
              <a:ext uri="{FF2B5EF4-FFF2-40B4-BE49-F238E27FC236}">
                <a16:creationId xmlns:a16="http://schemas.microsoft.com/office/drawing/2014/main" id="{A723169A-5F67-C59A-A1E7-E37111C0F887}"/>
              </a:ext>
            </a:extLst>
          </p:cNvPr>
          <p:cNvSpPr txBox="1"/>
          <p:nvPr/>
        </p:nvSpPr>
        <p:spPr>
          <a:xfrm>
            <a:off x="1490229" y="6421176"/>
            <a:ext cx="8235661" cy="338554"/>
          </a:xfrm>
          <a:prstGeom prst="rect">
            <a:avLst/>
          </a:prstGeom>
          <a:noFill/>
        </p:spPr>
        <p:txBody>
          <a:bodyPr wrap="square" rtlCol="0">
            <a:spAutoFit/>
          </a:bodyPr>
          <a:lstStyle/>
          <a:p>
            <a:r>
              <a:rPr lang="nl-NL" sz="1600" i="1" dirty="0">
                <a:solidFill>
                  <a:schemeClr val="accent6">
                    <a:lumMod val="60000"/>
                    <a:lumOff val="40000"/>
                  </a:schemeClr>
                </a:solidFill>
              </a:rPr>
              <a:t>Bron: </a:t>
            </a:r>
            <a:r>
              <a:rPr lang="nl-NL" sz="1600" i="1" dirty="0">
                <a:solidFill>
                  <a:schemeClr val="accent6">
                    <a:lumMod val="60000"/>
                    <a:lumOff val="40000"/>
                  </a:schemeClr>
                </a:solidFill>
                <a:hlinkClick r:id="rId3">
                  <a:extLst>
                    <a:ext uri="{A12FA001-AC4F-418D-AE19-62706E023703}">
                      <ahyp:hlinkClr xmlns:ahyp="http://schemas.microsoft.com/office/drawing/2018/hyperlinkcolor" val="tx"/>
                    </a:ext>
                  </a:extLst>
                </a:hlinkClick>
              </a:rPr>
              <a:t>Trendfiles Wij Techniek</a:t>
            </a:r>
            <a:r>
              <a:rPr lang="nl-NL" sz="1600" i="1" dirty="0">
                <a:solidFill>
                  <a:schemeClr val="accent6">
                    <a:lumMod val="60000"/>
                    <a:lumOff val="40000"/>
                  </a:schemeClr>
                </a:solidFill>
              </a:rPr>
              <a:t> (CoMetec data, bewerking KBA)</a:t>
            </a:r>
          </a:p>
        </p:txBody>
      </p:sp>
      <p:pic>
        <p:nvPicPr>
          <p:cNvPr id="6" name="Afbeelding 5">
            <a:extLst>
              <a:ext uri="{FF2B5EF4-FFF2-40B4-BE49-F238E27FC236}">
                <a16:creationId xmlns:a16="http://schemas.microsoft.com/office/drawing/2014/main" id="{9EF22C5A-544D-82E9-2419-E5450BA7E29D}"/>
              </a:ext>
            </a:extLst>
          </p:cNvPr>
          <p:cNvPicPr>
            <a:picLocks noChangeAspect="1"/>
          </p:cNvPicPr>
          <p:nvPr/>
        </p:nvPicPr>
        <p:blipFill>
          <a:blip r:embed="rId4"/>
          <a:stretch>
            <a:fillRect/>
          </a:stretch>
        </p:blipFill>
        <p:spPr>
          <a:xfrm>
            <a:off x="1403388" y="2145494"/>
            <a:ext cx="9554908" cy="3077004"/>
          </a:xfrm>
          <a:prstGeom prst="rect">
            <a:avLst/>
          </a:prstGeom>
        </p:spPr>
      </p:pic>
    </p:spTree>
    <p:extLst>
      <p:ext uri="{BB962C8B-B14F-4D97-AF65-F5344CB8AC3E}">
        <p14:creationId xmlns:p14="http://schemas.microsoft.com/office/powerpoint/2010/main" val="421862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F96F70E-D7B8-687A-1E64-C891CBD6E69B}"/>
              </a:ext>
            </a:extLst>
          </p:cNvPr>
          <p:cNvSpPr>
            <a:spLocks noGrp="1"/>
          </p:cNvSpPr>
          <p:nvPr>
            <p:ph type="body" sz="quarter" idx="11"/>
          </p:nvPr>
        </p:nvSpPr>
        <p:spPr>
          <a:xfrm>
            <a:off x="2889828" y="346511"/>
            <a:ext cx="8745634" cy="630237"/>
          </a:xfrm>
        </p:spPr>
        <p:txBody>
          <a:bodyPr/>
          <a:lstStyle/>
          <a:p>
            <a:r>
              <a:rPr lang="nl-NL" dirty="0">
                <a:solidFill>
                  <a:schemeClr val="bg1"/>
                </a:solidFill>
              </a:rPr>
              <a:t>Werkgelegenheid</a:t>
            </a:r>
          </a:p>
        </p:txBody>
      </p:sp>
      <p:sp>
        <p:nvSpPr>
          <p:cNvPr id="6" name="Tekstvak 5">
            <a:extLst>
              <a:ext uri="{FF2B5EF4-FFF2-40B4-BE49-F238E27FC236}">
                <a16:creationId xmlns:a16="http://schemas.microsoft.com/office/drawing/2014/main" id="{818F1786-35DF-DF3C-6E40-366EAA481DF7}"/>
              </a:ext>
            </a:extLst>
          </p:cNvPr>
          <p:cNvSpPr txBox="1"/>
          <p:nvPr/>
        </p:nvSpPr>
        <p:spPr>
          <a:xfrm>
            <a:off x="1490229" y="6421176"/>
            <a:ext cx="8235661" cy="338554"/>
          </a:xfrm>
          <a:prstGeom prst="rect">
            <a:avLst/>
          </a:prstGeom>
          <a:noFill/>
        </p:spPr>
        <p:txBody>
          <a:bodyPr wrap="square" rtlCol="0">
            <a:spAutoFit/>
          </a:bodyPr>
          <a:lstStyle/>
          <a:p>
            <a:r>
              <a:rPr lang="nl-NL" sz="1600" i="1" dirty="0">
                <a:solidFill>
                  <a:schemeClr val="accent6">
                    <a:lumMod val="60000"/>
                    <a:lumOff val="40000"/>
                  </a:schemeClr>
                </a:solidFill>
              </a:rPr>
              <a:t>Bron: </a:t>
            </a:r>
            <a:r>
              <a:rPr lang="nl-NL" sz="1600" i="1" dirty="0">
                <a:solidFill>
                  <a:schemeClr val="accent6">
                    <a:lumMod val="60000"/>
                    <a:lumOff val="40000"/>
                  </a:schemeClr>
                </a:solidFill>
                <a:hlinkClick r:id="rId2">
                  <a:extLst>
                    <a:ext uri="{A12FA001-AC4F-418D-AE19-62706E023703}">
                      <ahyp:hlinkClr xmlns:ahyp="http://schemas.microsoft.com/office/drawing/2018/hyperlinkcolor" val="tx"/>
                    </a:ext>
                  </a:extLst>
                </a:hlinkClick>
              </a:rPr>
              <a:t>Trendfiles Wij Techniek</a:t>
            </a:r>
            <a:r>
              <a:rPr lang="nl-NL" sz="1600" i="1" dirty="0">
                <a:solidFill>
                  <a:schemeClr val="accent6">
                    <a:lumMod val="60000"/>
                    <a:lumOff val="40000"/>
                  </a:schemeClr>
                </a:solidFill>
              </a:rPr>
              <a:t> (CoMetec data, bewerking KBA)</a:t>
            </a:r>
          </a:p>
        </p:txBody>
      </p:sp>
      <p:pic>
        <p:nvPicPr>
          <p:cNvPr id="7" name="Afbeelding 6">
            <a:extLst>
              <a:ext uri="{FF2B5EF4-FFF2-40B4-BE49-F238E27FC236}">
                <a16:creationId xmlns:a16="http://schemas.microsoft.com/office/drawing/2014/main" id="{54E68B2A-6886-3F4E-1B44-1EEFB4EC4421}"/>
              </a:ext>
            </a:extLst>
          </p:cNvPr>
          <p:cNvPicPr>
            <a:picLocks noChangeAspect="1"/>
          </p:cNvPicPr>
          <p:nvPr/>
        </p:nvPicPr>
        <p:blipFill>
          <a:blip r:embed="rId3"/>
          <a:srcRect r="57425"/>
          <a:stretch/>
        </p:blipFill>
        <p:spPr>
          <a:xfrm>
            <a:off x="3474289" y="1568550"/>
            <a:ext cx="3421507" cy="2610621"/>
          </a:xfrm>
          <a:prstGeom prst="rect">
            <a:avLst/>
          </a:prstGeom>
        </p:spPr>
      </p:pic>
      <p:pic>
        <p:nvPicPr>
          <p:cNvPr id="9" name="Afbeelding 8">
            <a:extLst>
              <a:ext uri="{FF2B5EF4-FFF2-40B4-BE49-F238E27FC236}">
                <a16:creationId xmlns:a16="http://schemas.microsoft.com/office/drawing/2014/main" id="{6A61B8B5-C294-33CD-5EAB-83B8E1D9BB30}"/>
              </a:ext>
            </a:extLst>
          </p:cNvPr>
          <p:cNvPicPr>
            <a:picLocks noChangeAspect="1"/>
          </p:cNvPicPr>
          <p:nvPr/>
        </p:nvPicPr>
        <p:blipFill>
          <a:blip r:embed="rId4"/>
          <a:stretch>
            <a:fillRect/>
          </a:stretch>
        </p:blipFill>
        <p:spPr>
          <a:xfrm>
            <a:off x="7909089" y="1235665"/>
            <a:ext cx="1883293" cy="4593709"/>
          </a:xfrm>
          <a:prstGeom prst="rect">
            <a:avLst/>
          </a:prstGeom>
        </p:spPr>
      </p:pic>
      <p:pic>
        <p:nvPicPr>
          <p:cNvPr id="10" name="Afbeelding 9">
            <a:extLst>
              <a:ext uri="{FF2B5EF4-FFF2-40B4-BE49-F238E27FC236}">
                <a16:creationId xmlns:a16="http://schemas.microsoft.com/office/drawing/2014/main" id="{5930584A-58E1-1A9A-AA0F-01045EBE747F}"/>
              </a:ext>
            </a:extLst>
          </p:cNvPr>
          <p:cNvPicPr>
            <a:picLocks noChangeAspect="1"/>
          </p:cNvPicPr>
          <p:nvPr/>
        </p:nvPicPr>
        <p:blipFill>
          <a:blip r:embed="rId3"/>
          <a:srcRect l="44867"/>
          <a:stretch/>
        </p:blipFill>
        <p:spPr>
          <a:xfrm>
            <a:off x="3474289" y="4179171"/>
            <a:ext cx="3115062" cy="1835421"/>
          </a:xfrm>
          <a:prstGeom prst="rect">
            <a:avLst/>
          </a:prstGeom>
        </p:spPr>
      </p:pic>
    </p:spTree>
    <p:extLst>
      <p:ext uri="{BB962C8B-B14F-4D97-AF65-F5344CB8AC3E}">
        <p14:creationId xmlns:p14="http://schemas.microsoft.com/office/powerpoint/2010/main" val="18047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F96F70E-D7B8-687A-1E64-C891CBD6E69B}"/>
              </a:ext>
            </a:extLst>
          </p:cNvPr>
          <p:cNvSpPr>
            <a:spLocks noGrp="1"/>
          </p:cNvSpPr>
          <p:nvPr>
            <p:ph type="body" sz="quarter" idx="11"/>
          </p:nvPr>
        </p:nvSpPr>
        <p:spPr>
          <a:xfrm>
            <a:off x="2889828" y="346511"/>
            <a:ext cx="8745634" cy="630237"/>
          </a:xfrm>
        </p:spPr>
        <p:txBody>
          <a:bodyPr/>
          <a:lstStyle/>
          <a:p>
            <a:r>
              <a:rPr lang="nl-NL">
                <a:solidFill>
                  <a:schemeClr val="bg1"/>
                </a:solidFill>
              </a:rPr>
              <a:t>Waar staat de branche?</a:t>
            </a:r>
          </a:p>
        </p:txBody>
      </p:sp>
      <p:pic>
        <p:nvPicPr>
          <p:cNvPr id="11" name="Afbeelding 10">
            <a:extLst>
              <a:ext uri="{FF2B5EF4-FFF2-40B4-BE49-F238E27FC236}">
                <a16:creationId xmlns:a16="http://schemas.microsoft.com/office/drawing/2014/main" id="{F506D6F8-D9DD-42A7-BFB4-47A203A267A7}"/>
              </a:ext>
            </a:extLst>
          </p:cNvPr>
          <p:cNvPicPr>
            <a:picLocks noChangeAspect="1"/>
          </p:cNvPicPr>
          <p:nvPr/>
        </p:nvPicPr>
        <p:blipFill>
          <a:blip r:embed="rId2"/>
          <a:stretch>
            <a:fillRect/>
          </a:stretch>
        </p:blipFill>
        <p:spPr>
          <a:xfrm>
            <a:off x="847708" y="1498157"/>
            <a:ext cx="4750829" cy="2224725"/>
          </a:xfrm>
          <a:prstGeom prst="rect">
            <a:avLst/>
          </a:prstGeom>
        </p:spPr>
      </p:pic>
      <p:pic>
        <p:nvPicPr>
          <p:cNvPr id="13" name="Afbeelding 12">
            <a:extLst>
              <a:ext uri="{FF2B5EF4-FFF2-40B4-BE49-F238E27FC236}">
                <a16:creationId xmlns:a16="http://schemas.microsoft.com/office/drawing/2014/main" id="{55982571-3572-34A9-B7B9-724BD13DDD4E}"/>
              </a:ext>
            </a:extLst>
          </p:cNvPr>
          <p:cNvPicPr>
            <a:picLocks noChangeAspect="1"/>
          </p:cNvPicPr>
          <p:nvPr/>
        </p:nvPicPr>
        <p:blipFill>
          <a:blip r:embed="rId3"/>
          <a:stretch>
            <a:fillRect/>
          </a:stretch>
        </p:blipFill>
        <p:spPr>
          <a:xfrm>
            <a:off x="5968191" y="1764420"/>
            <a:ext cx="4813973" cy="1005905"/>
          </a:xfrm>
          <a:prstGeom prst="rect">
            <a:avLst/>
          </a:prstGeom>
        </p:spPr>
      </p:pic>
      <p:pic>
        <p:nvPicPr>
          <p:cNvPr id="15" name="Afbeelding 14">
            <a:extLst>
              <a:ext uri="{FF2B5EF4-FFF2-40B4-BE49-F238E27FC236}">
                <a16:creationId xmlns:a16="http://schemas.microsoft.com/office/drawing/2014/main" id="{11326730-4345-B399-9D02-95CEB70412E2}"/>
              </a:ext>
            </a:extLst>
          </p:cNvPr>
          <p:cNvPicPr>
            <a:picLocks noChangeAspect="1"/>
          </p:cNvPicPr>
          <p:nvPr/>
        </p:nvPicPr>
        <p:blipFill>
          <a:blip r:embed="rId4"/>
          <a:stretch>
            <a:fillRect/>
          </a:stretch>
        </p:blipFill>
        <p:spPr>
          <a:xfrm>
            <a:off x="5999102" y="5027421"/>
            <a:ext cx="4785232" cy="969979"/>
          </a:xfrm>
          <a:prstGeom prst="rect">
            <a:avLst/>
          </a:prstGeom>
        </p:spPr>
      </p:pic>
      <p:pic>
        <p:nvPicPr>
          <p:cNvPr id="17" name="Afbeelding 16">
            <a:extLst>
              <a:ext uri="{FF2B5EF4-FFF2-40B4-BE49-F238E27FC236}">
                <a16:creationId xmlns:a16="http://schemas.microsoft.com/office/drawing/2014/main" id="{954F7733-CAF1-6620-9C45-9EC71EA5943E}"/>
              </a:ext>
            </a:extLst>
          </p:cNvPr>
          <p:cNvPicPr>
            <a:picLocks noChangeAspect="1"/>
          </p:cNvPicPr>
          <p:nvPr/>
        </p:nvPicPr>
        <p:blipFill>
          <a:blip r:embed="rId5"/>
          <a:stretch>
            <a:fillRect/>
          </a:stretch>
        </p:blipFill>
        <p:spPr>
          <a:xfrm>
            <a:off x="5968191" y="3248670"/>
            <a:ext cx="4828342" cy="948424"/>
          </a:xfrm>
          <a:prstGeom prst="rect">
            <a:avLst/>
          </a:prstGeom>
        </p:spPr>
      </p:pic>
      <p:pic>
        <p:nvPicPr>
          <p:cNvPr id="19" name="Afbeelding 18">
            <a:extLst>
              <a:ext uri="{FF2B5EF4-FFF2-40B4-BE49-F238E27FC236}">
                <a16:creationId xmlns:a16="http://schemas.microsoft.com/office/drawing/2014/main" id="{7D23074A-A35D-5576-9762-02ED0CB5FE1D}"/>
              </a:ext>
            </a:extLst>
          </p:cNvPr>
          <p:cNvPicPr>
            <a:picLocks noChangeAspect="1"/>
          </p:cNvPicPr>
          <p:nvPr/>
        </p:nvPicPr>
        <p:blipFill>
          <a:blip r:embed="rId6"/>
          <a:stretch>
            <a:fillRect/>
          </a:stretch>
        </p:blipFill>
        <p:spPr>
          <a:xfrm>
            <a:off x="833772" y="3996940"/>
            <a:ext cx="4763677" cy="977165"/>
          </a:xfrm>
          <a:prstGeom prst="rect">
            <a:avLst/>
          </a:prstGeom>
        </p:spPr>
      </p:pic>
      <p:pic>
        <p:nvPicPr>
          <p:cNvPr id="21" name="Afbeelding 20">
            <a:extLst>
              <a:ext uri="{FF2B5EF4-FFF2-40B4-BE49-F238E27FC236}">
                <a16:creationId xmlns:a16="http://schemas.microsoft.com/office/drawing/2014/main" id="{15F78CEB-2FA9-FC03-3D44-B4820C0F268A}"/>
              </a:ext>
            </a:extLst>
          </p:cNvPr>
          <p:cNvPicPr>
            <a:picLocks noChangeAspect="1"/>
          </p:cNvPicPr>
          <p:nvPr/>
        </p:nvPicPr>
        <p:blipFill>
          <a:blip r:embed="rId7"/>
          <a:stretch>
            <a:fillRect/>
          </a:stretch>
        </p:blipFill>
        <p:spPr>
          <a:xfrm>
            <a:off x="847708" y="5208952"/>
            <a:ext cx="4862092" cy="788448"/>
          </a:xfrm>
          <a:prstGeom prst="rect">
            <a:avLst/>
          </a:prstGeom>
        </p:spPr>
      </p:pic>
    </p:spTree>
    <p:extLst>
      <p:ext uri="{BB962C8B-B14F-4D97-AF65-F5344CB8AC3E}">
        <p14:creationId xmlns:p14="http://schemas.microsoft.com/office/powerpoint/2010/main" val="206046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792DA9D-AAC4-C0DF-8EB0-6290A10AE971}"/>
              </a:ext>
            </a:extLst>
          </p:cNvPr>
          <p:cNvSpPr>
            <a:spLocks noGrp="1"/>
          </p:cNvSpPr>
          <p:nvPr>
            <p:ph type="body" sz="quarter" idx="11"/>
          </p:nvPr>
        </p:nvSpPr>
        <p:spPr>
          <a:xfrm>
            <a:off x="2829064" y="281082"/>
            <a:ext cx="9277511" cy="630237"/>
          </a:xfrm>
        </p:spPr>
        <p:txBody>
          <a:bodyPr/>
          <a:lstStyle/>
          <a:p>
            <a:r>
              <a:rPr lang="nl-NL" dirty="0">
                <a:solidFill>
                  <a:schemeClr val="bg1"/>
                </a:solidFill>
              </a:rPr>
              <a:t>Loopbaanpaden in de TI</a:t>
            </a:r>
          </a:p>
        </p:txBody>
      </p:sp>
      <p:sp>
        <p:nvSpPr>
          <p:cNvPr id="3" name="Tijdelijke aanduiding voor tekst 2">
            <a:extLst>
              <a:ext uri="{FF2B5EF4-FFF2-40B4-BE49-F238E27FC236}">
                <a16:creationId xmlns:a16="http://schemas.microsoft.com/office/drawing/2014/main" id="{46B7749B-6073-8407-6252-912486BAA36E}"/>
              </a:ext>
            </a:extLst>
          </p:cNvPr>
          <p:cNvSpPr>
            <a:spLocks noGrp="1"/>
          </p:cNvSpPr>
          <p:nvPr>
            <p:ph type="body" sz="quarter" idx="12"/>
          </p:nvPr>
        </p:nvSpPr>
        <p:spPr>
          <a:xfrm>
            <a:off x="1490229" y="2075945"/>
            <a:ext cx="5868851" cy="4038600"/>
          </a:xfrm>
        </p:spPr>
        <p:txBody>
          <a:bodyPr/>
          <a:lstStyle/>
          <a:p>
            <a:pPr marL="0" indent="0">
              <a:buNone/>
            </a:pPr>
            <a:r>
              <a:rPr lang="nl-NL" dirty="0"/>
              <a:t>Terrein winnen in het creëren van aantrekkelijke loopbaanpaden voor:</a:t>
            </a:r>
          </a:p>
          <a:p>
            <a:pPr marL="0" indent="0">
              <a:buNone/>
            </a:pPr>
            <a:endParaRPr lang="nl-NL" dirty="0"/>
          </a:p>
          <a:p>
            <a:pPr marL="514350" indent="-514350">
              <a:buSzPct val="100000"/>
              <a:buFont typeface="+mj-lt"/>
              <a:buAutoNum type="arabicPeriod"/>
            </a:pPr>
            <a:r>
              <a:rPr lang="nl-NL" b="0" dirty="0"/>
              <a:t>TI-bol-</a:t>
            </a:r>
            <a:r>
              <a:rPr lang="nl-NL" b="0" dirty="0" err="1"/>
              <a:t>ers</a:t>
            </a:r>
            <a:r>
              <a:rPr lang="nl-NL" b="0" dirty="0"/>
              <a:t> en </a:t>
            </a:r>
            <a:r>
              <a:rPr lang="nl-NL" b="0" dirty="0" err="1"/>
              <a:t>doorstudeerders</a:t>
            </a:r>
            <a:endParaRPr lang="nl-NL" b="0" dirty="0"/>
          </a:p>
          <a:p>
            <a:pPr marL="514350" indent="-514350">
              <a:buSzPct val="100000"/>
              <a:buFont typeface="+mj-lt"/>
              <a:buAutoNum type="arabicPeriod"/>
            </a:pPr>
            <a:r>
              <a:rPr lang="nl-NL" b="0" dirty="0"/>
              <a:t>Vrouwen</a:t>
            </a:r>
          </a:p>
          <a:p>
            <a:pPr marL="514350" indent="-514350">
              <a:buSzPct val="100000"/>
              <a:buFont typeface="+mj-lt"/>
              <a:buAutoNum type="arabicPeriod"/>
            </a:pPr>
            <a:r>
              <a:rPr lang="nl-NL" b="0" dirty="0"/>
              <a:t>Personen met migratieachtergrond</a:t>
            </a:r>
          </a:p>
          <a:p>
            <a:pPr marL="514350" indent="-514350">
              <a:buSzPct val="100000"/>
              <a:buFont typeface="+mj-lt"/>
              <a:buAutoNum type="arabicPeriod"/>
            </a:pPr>
            <a:r>
              <a:rPr lang="nl-NL" b="0" dirty="0"/>
              <a:t>Deeltijd werk en flexibele invulling van werktijd</a:t>
            </a:r>
          </a:p>
          <a:p>
            <a:pPr marL="0" indent="0">
              <a:buNone/>
            </a:pPr>
            <a:endParaRPr lang="nl-NL" dirty="0"/>
          </a:p>
        </p:txBody>
      </p:sp>
      <p:pic>
        <p:nvPicPr>
          <p:cNvPr id="7" name="Afbeelding 6" descr="Wandelpad in een weelderig groen bos">
            <a:extLst>
              <a:ext uri="{FF2B5EF4-FFF2-40B4-BE49-F238E27FC236}">
                <a16:creationId xmlns:a16="http://schemas.microsoft.com/office/drawing/2014/main" id="{377B6A85-C7AC-258C-9E38-EBAD27ADADFF}"/>
              </a:ext>
            </a:extLst>
          </p:cNvPr>
          <p:cNvPicPr>
            <a:picLocks noChangeAspect="1"/>
          </p:cNvPicPr>
          <p:nvPr/>
        </p:nvPicPr>
        <p:blipFill rotWithShape="1">
          <a:blip r:embed="rId3">
            <a:extLst>
              <a:ext uri="{28A0092B-C50C-407E-A947-70E740481C1C}">
                <a14:useLocalDpi xmlns:a14="http://schemas.microsoft.com/office/drawing/2010/main" val="0"/>
              </a:ext>
            </a:extLst>
          </a:blip>
          <a:srcRect l="21693" r="25643"/>
          <a:stretch/>
        </p:blipFill>
        <p:spPr>
          <a:xfrm>
            <a:off x="7677880" y="1713044"/>
            <a:ext cx="3380816" cy="4272975"/>
          </a:xfrm>
          <a:prstGeom prst="rect">
            <a:avLst/>
          </a:prstGeom>
        </p:spPr>
      </p:pic>
      <p:sp>
        <p:nvSpPr>
          <p:cNvPr id="4" name="Tekstvak 3">
            <a:extLst>
              <a:ext uri="{FF2B5EF4-FFF2-40B4-BE49-F238E27FC236}">
                <a16:creationId xmlns:a16="http://schemas.microsoft.com/office/drawing/2014/main" id="{8FC3F0E8-F9CE-A670-0FFC-C15F3617E2F2}"/>
              </a:ext>
            </a:extLst>
          </p:cNvPr>
          <p:cNvSpPr txBox="1"/>
          <p:nvPr/>
        </p:nvSpPr>
        <p:spPr>
          <a:xfrm>
            <a:off x="1490229" y="6421176"/>
            <a:ext cx="8235661" cy="338554"/>
          </a:xfrm>
          <a:prstGeom prst="rect">
            <a:avLst/>
          </a:prstGeom>
          <a:noFill/>
        </p:spPr>
        <p:txBody>
          <a:bodyPr wrap="square" rtlCol="0">
            <a:spAutoFit/>
          </a:bodyPr>
          <a:lstStyle/>
          <a:p>
            <a:r>
              <a:rPr lang="nl-NL" sz="1600" i="1" dirty="0">
                <a:solidFill>
                  <a:srgbClr val="B0B0B0"/>
                </a:solidFill>
              </a:rPr>
              <a:t>Bron: </a:t>
            </a:r>
            <a:r>
              <a:rPr lang="nl-NL" sz="1600" i="1" dirty="0">
                <a:solidFill>
                  <a:srgbClr val="B0B0B0"/>
                </a:solidFill>
                <a:hlinkClick r:id="rId4">
                  <a:extLst>
                    <a:ext uri="{A12FA001-AC4F-418D-AE19-62706E023703}">
                      <ahyp:hlinkClr xmlns:ahyp="http://schemas.microsoft.com/office/drawing/2018/hyperlinkcolor" val="tx"/>
                    </a:ext>
                  </a:extLst>
                </a:hlinkClick>
              </a:rPr>
              <a:t>Vroege loopbaanpaden in de TI</a:t>
            </a:r>
            <a:r>
              <a:rPr lang="nl-NL" sz="1600" i="1" dirty="0">
                <a:solidFill>
                  <a:srgbClr val="B0B0B0"/>
                </a:solidFill>
              </a:rPr>
              <a:t> (KBA)</a:t>
            </a:r>
          </a:p>
        </p:txBody>
      </p:sp>
    </p:spTree>
    <p:extLst>
      <p:ext uri="{BB962C8B-B14F-4D97-AF65-F5344CB8AC3E}">
        <p14:creationId xmlns:p14="http://schemas.microsoft.com/office/powerpoint/2010/main" val="314833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B9A2CE8-DBCB-7A4F-945A-4B84667AEEFD}"/>
              </a:ext>
            </a:extLst>
          </p:cNvPr>
          <p:cNvSpPr>
            <a:spLocks noGrp="1"/>
          </p:cNvSpPr>
          <p:nvPr>
            <p:ph type="body" sz="quarter" idx="11"/>
          </p:nvPr>
        </p:nvSpPr>
        <p:spPr>
          <a:xfrm>
            <a:off x="2861441" y="336523"/>
            <a:ext cx="9479059" cy="472774"/>
          </a:xfrm>
        </p:spPr>
        <p:txBody>
          <a:bodyPr/>
          <a:lstStyle/>
          <a:p>
            <a:r>
              <a:rPr lang="nl-NL" sz="3600" b="0" dirty="0">
                <a:solidFill>
                  <a:schemeClr val="bg1"/>
                </a:solidFill>
              </a:rPr>
              <a:t>Hbo-functies in de technische installatiebranche</a:t>
            </a:r>
          </a:p>
        </p:txBody>
      </p:sp>
      <p:sp>
        <p:nvSpPr>
          <p:cNvPr id="3" name="Tijdelijke aanduiding voor tekst 2">
            <a:extLst>
              <a:ext uri="{FF2B5EF4-FFF2-40B4-BE49-F238E27FC236}">
                <a16:creationId xmlns:a16="http://schemas.microsoft.com/office/drawing/2014/main" id="{61E3B1D8-ABD4-4B49-82AF-D08CD05F35E7}"/>
              </a:ext>
            </a:extLst>
          </p:cNvPr>
          <p:cNvSpPr>
            <a:spLocks noGrp="1"/>
          </p:cNvSpPr>
          <p:nvPr>
            <p:ph type="body" sz="quarter" idx="12"/>
          </p:nvPr>
        </p:nvSpPr>
        <p:spPr>
          <a:xfrm>
            <a:off x="950976" y="1546144"/>
            <a:ext cx="11241025" cy="4533899"/>
          </a:xfrm>
        </p:spPr>
        <p:txBody>
          <a:bodyPr/>
          <a:lstStyle/>
          <a:p>
            <a:pPr marL="0" lvl="0" indent="0">
              <a:lnSpc>
                <a:spcPct val="112000"/>
              </a:lnSpc>
              <a:spcBef>
                <a:spcPts val="1200"/>
              </a:spcBef>
              <a:buNone/>
            </a:pPr>
            <a:r>
              <a:rPr lang="nl-NL" sz="2300" b="0" kern="700" dirty="0">
                <a:effectLst/>
                <a:latin typeface="Calibri" panose="020F0502020204030204" pitchFamily="34" charset="0"/>
                <a:ea typeface="Times New Roman" panose="02020603050405020304" pitchFamily="18" charset="0"/>
                <a:cs typeface="Arial" panose="020B0604020202020204" pitchFamily="34" charset="0"/>
              </a:rPr>
              <a:t>Eerst: enkele </a:t>
            </a:r>
            <a:r>
              <a:rPr lang="nl-NL" sz="2300" b="0" kern="700" dirty="0" err="1">
                <a:latin typeface="Calibri" panose="020F0502020204030204" pitchFamily="34" charset="0"/>
                <a:ea typeface="Times New Roman" panose="02020603050405020304" pitchFamily="18" charset="0"/>
                <a:cs typeface="Arial" panose="020B0604020202020204" pitchFamily="34" charset="0"/>
              </a:rPr>
              <a:t>h</a:t>
            </a:r>
            <a:r>
              <a:rPr lang="nl-NL" sz="2300" b="0" kern="700" dirty="0" err="1">
                <a:effectLst/>
                <a:latin typeface="Calibri" panose="020F0502020204030204" pitchFamily="34" charset="0"/>
                <a:ea typeface="Times New Roman" panose="02020603050405020304" pitchFamily="18" charset="0"/>
                <a:cs typeface="Arial" panose="020B0604020202020204" pitchFamily="34" charset="0"/>
              </a:rPr>
              <a:t>ighlights</a:t>
            </a:r>
            <a:r>
              <a:rPr lang="nl-NL" sz="2300" b="0" kern="700" dirty="0">
                <a:effectLst/>
                <a:latin typeface="Calibri" panose="020F0502020204030204" pitchFamily="34" charset="0"/>
                <a:ea typeface="Times New Roman" panose="02020603050405020304" pitchFamily="18" charset="0"/>
                <a:cs typeface="Arial" panose="020B0604020202020204" pitchFamily="34" charset="0"/>
              </a:rPr>
              <a:t> uit het onderzoek van KBA (2024):</a:t>
            </a:r>
          </a:p>
          <a:p>
            <a:pPr marL="182563" lvl="0" indent="-182563">
              <a:lnSpc>
                <a:spcPct val="112000"/>
              </a:lnSpc>
              <a:spcBef>
                <a:spcPts val="1200"/>
              </a:spcBef>
              <a:buFont typeface="Wingdings" panose="05000000000000000000" pitchFamily="2" charset="2"/>
              <a:buChar char="Ø"/>
            </a:pPr>
            <a:r>
              <a:rPr lang="nl-NL" sz="2000" b="0" kern="700" dirty="0">
                <a:latin typeface="Calibri" panose="020F0502020204030204" pitchFamily="34" charset="0"/>
                <a:ea typeface="Times New Roman" panose="02020603050405020304" pitchFamily="18" charset="0"/>
                <a:cs typeface="Arial" panose="020B0604020202020204" pitchFamily="34" charset="0"/>
              </a:rPr>
              <a:t>Rapport</a:t>
            </a:r>
            <a:r>
              <a:rPr lang="nl-NL" sz="2000" b="0" kern="700" dirty="0">
                <a:effectLst/>
                <a:latin typeface="Calibri" panose="020F0502020204030204" pitchFamily="34" charset="0"/>
                <a:ea typeface="Times New Roman" panose="02020603050405020304" pitchFamily="18" charset="0"/>
                <a:cs typeface="Arial" panose="020B0604020202020204" pitchFamily="34" charset="0"/>
              </a:rPr>
              <a:t>: </a:t>
            </a:r>
            <a:r>
              <a:rPr lang="nl-NL" sz="1800" b="0" kern="700" dirty="0">
                <a:effectLst/>
                <a:latin typeface="Calibri" panose="020F0502020204030204" pitchFamily="34" charset="0"/>
                <a:ea typeface="Times New Roman" panose="02020603050405020304" pitchFamily="18" charset="0"/>
                <a:cs typeface="Arial" panose="020B0604020202020204" pitchFamily="34" charset="0"/>
                <a:hlinkClick r:id="rId3"/>
              </a:rPr>
              <a:t>https://trendfiles.wij-techniek.nl/onderzoek-naar-hbo-functies-in-de-technische-installatiebranche/</a:t>
            </a:r>
            <a:endParaRPr lang="nl-NL" sz="1800" b="0" kern="700" dirty="0">
              <a:effectLst/>
              <a:latin typeface="Calibri" panose="020F0502020204030204" pitchFamily="34" charset="0"/>
              <a:ea typeface="Times New Roman" panose="02020603050405020304" pitchFamily="18" charset="0"/>
              <a:cs typeface="Arial" panose="020B0604020202020204" pitchFamily="34" charset="0"/>
            </a:endParaRPr>
          </a:p>
          <a:p>
            <a:pPr lvl="0">
              <a:lnSpc>
                <a:spcPct val="112000"/>
              </a:lnSpc>
              <a:spcBef>
                <a:spcPts val="1200"/>
              </a:spcBef>
              <a:buFont typeface="Arial" panose="020B0604020202020204" pitchFamily="34" charset="0"/>
              <a:buChar char="•"/>
            </a:pPr>
            <a:endParaRPr lang="nl-NL" sz="900" b="0" kern="700" dirty="0">
              <a:latin typeface="Calibri" panose="020F0502020204030204" pitchFamily="34" charset="0"/>
              <a:ea typeface="Times New Roman" panose="02020603050405020304" pitchFamily="18" charset="0"/>
              <a:cs typeface="Arial" panose="020B0604020202020204" pitchFamily="34" charset="0"/>
            </a:endParaRPr>
          </a:p>
          <a:p>
            <a:pPr marL="0" lvl="0" indent="0">
              <a:lnSpc>
                <a:spcPct val="112000"/>
              </a:lnSpc>
              <a:spcBef>
                <a:spcPts val="1200"/>
              </a:spcBef>
              <a:buNone/>
            </a:pPr>
            <a:r>
              <a:rPr lang="nl-NL" sz="2300" b="0" kern="700" dirty="0">
                <a:latin typeface="Calibri" panose="020F0502020204030204" pitchFamily="34" charset="0"/>
                <a:ea typeface="Times New Roman" panose="02020603050405020304" pitchFamily="18" charset="0"/>
                <a:cs typeface="Arial" panose="020B0604020202020204" pitchFamily="34" charset="0"/>
              </a:rPr>
              <a:t>Dan vier verdiepende vragen:</a:t>
            </a:r>
            <a:r>
              <a:rPr lang="nl-NL" sz="2300" b="0" kern="700" dirty="0">
                <a:effectLst/>
                <a:latin typeface="Calibri" panose="020F0502020204030204" pitchFamily="34" charset="0"/>
                <a:ea typeface="Times New Roman" panose="02020603050405020304" pitchFamily="18" charset="0"/>
                <a:cs typeface="Arial" panose="020B0604020202020204" pitchFamily="34" charset="0"/>
              </a:rPr>
              <a:t> </a:t>
            </a:r>
            <a:endParaRPr lang="nl-NL" sz="2300" b="0" kern="7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ct val="100000"/>
              <a:buFont typeface="+mj-lt"/>
              <a:buAutoNum type="arabicPeriod"/>
            </a:pPr>
            <a:r>
              <a:rPr lang="nl-NL" sz="2000" b="0" dirty="0">
                <a:effectLst/>
                <a:latin typeface="Calibri" panose="020F0502020204030204" pitchFamily="34" charset="0"/>
                <a:ea typeface="Times New Roman" panose="02020603050405020304" pitchFamily="18" charset="0"/>
              </a:rPr>
              <a:t>Wat heeft de TI te bieden voor hbo’ers, nu en in de toekomst? </a:t>
            </a:r>
          </a:p>
          <a:p>
            <a:pPr marL="342900" lvl="0" indent="-342900">
              <a:buSzPct val="100000"/>
              <a:buFont typeface="+mj-lt"/>
              <a:buAutoNum type="arabicPeriod"/>
            </a:pPr>
            <a:r>
              <a:rPr lang="nl-NL" sz="2000" b="0" dirty="0">
                <a:effectLst/>
                <a:latin typeface="Calibri" panose="020F0502020204030204" pitchFamily="34" charset="0"/>
                <a:ea typeface="Times New Roman" panose="02020603050405020304" pitchFamily="18" charset="0"/>
              </a:rPr>
              <a:t>Welke skills heeft een hbo’er nodig?</a:t>
            </a:r>
          </a:p>
          <a:p>
            <a:pPr marL="342900" indent="-342900">
              <a:buSzPct val="100000"/>
              <a:buFont typeface="+mj-lt"/>
              <a:buAutoNum type="arabicPeriod"/>
            </a:pPr>
            <a:r>
              <a:rPr lang="nl-NL" sz="2000" b="0" dirty="0">
                <a:latin typeface="Calibri" panose="020F0502020204030204" pitchFamily="34" charset="0"/>
              </a:rPr>
              <a:t>Op welke manier kunnen we een betere aansluiting krijgen tussen de hbo’er, de opleiding en werkveld?</a:t>
            </a:r>
            <a:endParaRPr lang="nl-NL" sz="2000" b="0" dirty="0">
              <a:effectLst/>
              <a:latin typeface="Calibri" panose="020F0502020204030204" pitchFamily="34" charset="0"/>
              <a:ea typeface="Times New Roman" panose="02020603050405020304" pitchFamily="18" charset="0"/>
            </a:endParaRPr>
          </a:p>
          <a:p>
            <a:pPr marL="342900" lvl="0" indent="-342900">
              <a:buSzPct val="100000"/>
              <a:buFont typeface="+mj-lt"/>
              <a:buAutoNum type="arabicPeriod"/>
            </a:pPr>
            <a:r>
              <a:rPr lang="nl-NL" sz="2000" b="0" dirty="0">
                <a:effectLst/>
                <a:latin typeface="Calibri" panose="020F0502020204030204" pitchFamily="34" charset="0"/>
                <a:ea typeface="Times New Roman" panose="02020603050405020304" pitchFamily="18" charset="0"/>
              </a:rPr>
              <a:t>Welke scholingsvormen sluiten hier op aan?</a:t>
            </a:r>
            <a:endParaRPr lang="nl-NL" sz="2000" b="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697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8059A4F-CD3D-4EB7-866D-5248AD3B3D25}"/>
              </a:ext>
            </a:extLst>
          </p:cNvPr>
          <p:cNvSpPr>
            <a:spLocks noGrp="1"/>
          </p:cNvSpPr>
          <p:nvPr>
            <p:ph type="body" sz="quarter" idx="11"/>
          </p:nvPr>
        </p:nvSpPr>
        <p:spPr>
          <a:xfrm>
            <a:off x="1095308" y="371019"/>
            <a:ext cx="10268124" cy="461665"/>
          </a:xfrm>
        </p:spPr>
        <p:txBody>
          <a:bodyPr/>
          <a:lstStyle/>
          <a:p>
            <a:pPr algn="ctr"/>
            <a:r>
              <a:rPr lang="nl-NL" sz="2800" b="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Ontwikkeling van het aantal hbo’ers in de TI</a:t>
            </a:r>
            <a:endParaRPr lang="nl-NL" b="0" dirty="0">
              <a:solidFill>
                <a:schemeClr val="bg1"/>
              </a:solidFill>
            </a:endParaRPr>
          </a:p>
        </p:txBody>
      </p:sp>
      <p:sp>
        <p:nvSpPr>
          <p:cNvPr id="5" name="Tekstvak 4">
            <a:extLst>
              <a:ext uri="{FF2B5EF4-FFF2-40B4-BE49-F238E27FC236}">
                <a16:creationId xmlns:a16="http://schemas.microsoft.com/office/drawing/2014/main" id="{6FA90143-1EAC-4DDB-A5E3-F541A2FB2D40}"/>
              </a:ext>
            </a:extLst>
          </p:cNvPr>
          <p:cNvSpPr txBox="1"/>
          <p:nvPr/>
        </p:nvSpPr>
        <p:spPr>
          <a:xfrm>
            <a:off x="1518407" y="6433279"/>
            <a:ext cx="8120893" cy="461408"/>
          </a:xfrm>
          <a:prstGeom prst="rect">
            <a:avLst/>
          </a:prstGeom>
          <a:noFill/>
        </p:spPr>
        <p:txBody>
          <a:bodyPr wrap="square" rtlCol="0">
            <a:spAutoFit/>
          </a:bodyPr>
          <a:lstStyle/>
          <a:p>
            <a:pPr algn="just">
              <a:lnSpc>
                <a:spcPct val="112000"/>
              </a:lnSpc>
            </a:pPr>
            <a:endParaRPr lang="nl-NL" sz="11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12000"/>
              </a:lnSpc>
            </a:pPr>
            <a:r>
              <a:rPr lang="nl-NL" sz="1100" dirty="0">
                <a:effectLst/>
                <a:latin typeface="Calibri" panose="020F0502020204030204" pitchFamily="34" charset="0"/>
                <a:ea typeface="Times New Roman" panose="02020603050405020304" pitchFamily="18" charset="0"/>
                <a:cs typeface="Arial" panose="020B0604020202020204" pitchFamily="34" charset="0"/>
              </a:rPr>
              <a:t>Bron: WT-werknemersbestand (MN/CoMetec) en CBS, bewerking KBA Nijmegen</a:t>
            </a:r>
            <a:endParaRPr lang="nl-NL"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Grafiek 3">
            <a:extLst>
              <a:ext uri="{FF2B5EF4-FFF2-40B4-BE49-F238E27FC236}">
                <a16:creationId xmlns:a16="http://schemas.microsoft.com/office/drawing/2014/main" id="{84C41D89-65CD-ECEB-C80D-3DFE49E80E06}"/>
              </a:ext>
            </a:extLst>
          </p:cNvPr>
          <p:cNvGraphicFramePr/>
          <p:nvPr/>
        </p:nvGraphicFramePr>
        <p:xfrm>
          <a:off x="1015069" y="1271753"/>
          <a:ext cx="10598862" cy="5328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2623730"/>
      </p:ext>
    </p:extLst>
  </p:cSld>
  <p:clrMapOvr>
    <a:masterClrMapping/>
  </p:clrMapOvr>
</p:sld>
</file>

<file path=ppt/theme/theme1.xml><?xml version="1.0" encoding="utf-8"?>
<a:theme xmlns:a="http://schemas.openxmlformats.org/drawingml/2006/main" name="Wijtechniek">
  <a:themeElements>
    <a:clrScheme name="Wij Techniek">
      <a:dk1>
        <a:srgbClr val="000000"/>
      </a:dk1>
      <a:lt1>
        <a:srgbClr val="FFFFFF"/>
      </a:lt1>
      <a:dk2>
        <a:srgbClr val="44546A"/>
      </a:dk2>
      <a:lt2>
        <a:srgbClr val="E7E6E6"/>
      </a:lt2>
      <a:accent1>
        <a:srgbClr val="6CACE3"/>
      </a:accent1>
      <a:accent2>
        <a:srgbClr val="0071CE"/>
      </a:accent2>
      <a:accent3>
        <a:srgbClr val="003087"/>
      </a:accent3>
      <a:accent4>
        <a:srgbClr val="002855"/>
      </a:accent4>
      <a:accent5>
        <a:srgbClr val="A6A6A6"/>
      </a:accent5>
      <a:accent6>
        <a:srgbClr val="7B7B7B"/>
      </a:accent6>
      <a:hlink>
        <a:srgbClr val="0071CE"/>
      </a:hlink>
      <a:folHlink>
        <a:srgbClr val="0071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j Techniek PPT 3 juni" id="{28A9BBF0-8A39-7345-BE3F-79280AB098A8}" vid="{B1829E4B-1C4D-0D47-9934-BB9E0E293B4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A34413584B794AB6D67AE85B649E7F" ma:contentTypeVersion="18" ma:contentTypeDescription="Een nieuw document maken." ma:contentTypeScope="" ma:versionID="0fad30da5ebda1373138b69dda2e467b">
  <xsd:schema xmlns:xsd="http://www.w3.org/2001/XMLSchema" xmlns:xs="http://www.w3.org/2001/XMLSchema" xmlns:p="http://schemas.microsoft.com/office/2006/metadata/properties" xmlns:ns2="143782d1-1087-4314-bc94-0d076eacdd1b" xmlns:ns3="b950d40b-265c-4ef2-b8de-36a48efc4385" targetNamespace="http://schemas.microsoft.com/office/2006/metadata/properties" ma:root="true" ma:fieldsID="b69f7665a853b35b33c688b268c5ce92" ns2:_="" ns3:_="">
    <xsd:import namespace="143782d1-1087-4314-bc94-0d076eacdd1b"/>
    <xsd:import namespace="b950d40b-265c-4ef2-b8de-36a48efc43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3782d1-1087-4314-bc94-0d076eacdd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eea46097-8760-4ebc-b772-882c32974b2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50d40b-265c-4ef2-b8de-36a48efc4385"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3aa9aa25-9201-492f-8780-ff3716e525ee}" ma:internalName="TaxCatchAll" ma:showField="CatchAllData" ma:web="b950d40b-265c-4ef2-b8de-36a48efc43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43782d1-1087-4314-bc94-0d076eacdd1b">
      <Terms xmlns="http://schemas.microsoft.com/office/infopath/2007/PartnerControls"/>
    </lcf76f155ced4ddcb4097134ff3c332f>
    <SharedWithUsers xmlns="b950d40b-265c-4ef2-b8de-36a48efc4385">
      <UserInfo>
        <DisplayName>Michel Winnubst | Wij Techniek</DisplayName>
        <AccountId>12</AccountId>
        <AccountType/>
      </UserInfo>
      <UserInfo>
        <DisplayName>Marijn Zaal | Wij Techniek</DisplayName>
        <AccountId>21</AccountId>
        <AccountType/>
      </UserInfo>
      <UserInfo>
        <DisplayName>Robert-Jan de Vries | Wij Techniek</DisplayName>
        <AccountId>41</AccountId>
        <AccountType/>
      </UserInfo>
      <UserInfo>
        <DisplayName>Hans Haring | Wij Techniek</DisplayName>
        <AccountId>25</AccountId>
        <AccountType/>
      </UserInfo>
      <UserInfo>
        <DisplayName>Ron Tuin | Wij Techniek</DisplayName>
        <AccountId>42</AccountId>
        <AccountType/>
      </UserInfo>
      <UserInfo>
        <DisplayName>Yvonne Hermkens | Wij Techniek</DisplayName>
        <AccountId>28</AccountId>
        <AccountType/>
      </UserInfo>
      <UserInfo>
        <DisplayName>Jeroen Collignon | Wij Techniek</DisplayName>
        <AccountId>30</AccountId>
        <AccountType/>
      </UserInfo>
      <UserInfo>
        <DisplayName>Jorn Marks | Wij Techniek</DisplayName>
        <AccountId>50</AccountId>
        <AccountType/>
      </UserInfo>
      <UserInfo>
        <DisplayName>Helen de Groot | Technischefondsen</DisplayName>
        <AccountId>51</AccountId>
        <AccountType/>
      </UserInfo>
    </SharedWithUsers>
    <TaxCatchAll xmlns="b950d40b-265c-4ef2-b8de-36a48efc4385" xsi:nil="true"/>
  </documentManagement>
</p:properties>
</file>

<file path=customXml/itemProps1.xml><?xml version="1.0" encoding="utf-8"?>
<ds:datastoreItem xmlns:ds="http://schemas.openxmlformats.org/officeDocument/2006/customXml" ds:itemID="{3F2DBCD1-A5D9-437C-8D72-18B91DB69C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3782d1-1087-4314-bc94-0d076eacdd1b"/>
    <ds:schemaRef ds:uri="b950d40b-265c-4ef2-b8de-36a48efc43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B080D6-B8ED-4B61-8290-11718EE2C8C3}">
  <ds:schemaRefs>
    <ds:schemaRef ds:uri="http://schemas.microsoft.com/sharepoint/v3/contenttype/forms"/>
  </ds:schemaRefs>
</ds:datastoreItem>
</file>

<file path=customXml/itemProps3.xml><?xml version="1.0" encoding="utf-8"?>
<ds:datastoreItem xmlns:ds="http://schemas.openxmlformats.org/officeDocument/2006/customXml" ds:itemID="{D8D8FF12-6022-4541-A8B7-BFC15E9E36F1}">
  <ds:schemaRefs>
    <ds:schemaRef ds:uri="http://www.w3.org/XML/1998/namespace"/>
    <ds:schemaRef ds:uri="http://purl.org/dc/dcmitype/"/>
    <ds:schemaRef ds:uri="http://purl.org/dc/terms/"/>
    <ds:schemaRef ds:uri="http://schemas.microsoft.com/office/2006/documentManagement/types"/>
    <ds:schemaRef ds:uri="9f27ccea-7bd1-4838-b64e-41456a58d9e1"/>
    <ds:schemaRef ds:uri="http://purl.org/dc/elements/1.1/"/>
    <ds:schemaRef ds:uri="http://schemas.microsoft.com/office/infopath/2007/PartnerControls"/>
    <ds:schemaRef ds:uri="http://schemas.openxmlformats.org/package/2006/metadata/core-properties"/>
    <ds:schemaRef ds:uri="b337161b-5753-4ce7-bf48-3a775d4dfce3"/>
    <ds:schemaRef ds:uri="http://schemas.microsoft.com/office/2006/metadata/properties"/>
    <ds:schemaRef ds:uri="143782d1-1087-4314-bc94-0d076eacdd1b"/>
    <ds:schemaRef ds:uri="b950d40b-265c-4ef2-b8de-36a48efc4385"/>
  </ds:schemaRefs>
</ds:datastoreItem>
</file>

<file path=docProps/app.xml><?xml version="1.0" encoding="utf-8"?>
<Properties xmlns="http://schemas.openxmlformats.org/officeDocument/2006/extended-properties" xmlns:vt="http://schemas.openxmlformats.org/officeDocument/2006/docPropsVTypes">
  <Template>2023-06 Dataselectie hbo</Template>
  <TotalTime>8588</TotalTime>
  <Words>3442</Words>
  <Application>Microsoft Office PowerPoint</Application>
  <PresentationFormat>Breedbeeld</PresentationFormat>
  <Paragraphs>296</Paragraphs>
  <Slides>24</Slides>
  <Notes>20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Courier New</vt:lpstr>
      <vt:lpstr>Times New Roman</vt:lpstr>
      <vt:lpstr>Wingdings</vt:lpstr>
      <vt:lpstr>Wijtechniek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Michel Winnubst | Wij Techniek</dc:creator>
  <cp:lastModifiedBy>Timo Verhaegh</cp:lastModifiedBy>
  <cp:revision>10</cp:revision>
  <cp:lastPrinted>2023-10-12T09:53:53Z</cp:lastPrinted>
  <dcterms:created xsi:type="dcterms:W3CDTF">2023-06-07T09:38:41Z</dcterms:created>
  <dcterms:modified xsi:type="dcterms:W3CDTF">2024-10-15T13:13:50Z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0x01010027A34413584B794AB6D67AE85B649E7F</vt:lpwstr>
  </property>
</Properties>
</file>