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entation.xml" ContentType="application/vnd.openxmlformats-officedocument.presentationml.presentation.main+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notesSlides/notesSlide10.xml" ContentType="application/vnd.openxmlformats-officedocument.presentationml.notesSlide+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52"/>
  </p:notesMasterIdLst>
  <p:sldIdLst>
    <p:sldId id="257" r:id="rId2"/>
    <p:sldId id="258" r:id="rId3"/>
    <p:sldId id="259" r:id="rId4"/>
    <p:sldId id="260" r:id="rId5"/>
    <p:sldId id="261" r:id="rId6"/>
    <p:sldId id="262" r:id="rId7"/>
    <p:sldId id="263" r:id="rId8"/>
    <p:sldId id="264" r:id="rId9"/>
    <p:sldId id="265" r:id="rId10"/>
    <p:sldId id="271" r:id="rId11"/>
    <p:sldId id="266" r:id="rId12"/>
    <p:sldId id="267" r:id="rId13"/>
    <p:sldId id="268" r:id="rId14"/>
    <p:sldId id="269" r:id="rId15"/>
    <p:sldId id="270" r:id="rId16"/>
    <p:sldId id="272" r:id="rId17"/>
    <p:sldId id="273" r:id="rId18"/>
    <p:sldId id="302" r:id="rId19"/>
    <p:sldId id="274" r:id="rId20"/>
    <p:sldId id="275" r:id="rId21"/>
    <p:sldId id="276" r:id="rId22"/>
    <p:sldId id="277" r:id="rId23"/>
    <p:sldId id="278" r:id="rId24"/>
    <p:sldId id="279" r:id="rId25"/>
    <p:sldId id="280" r:id="rId26"/>
    <p:sldId id="281" r:id="rId27"/>
    <p:sldId id="307" r:id="rId28"/>
    <p:sldId id="303" r:id="rId29"/>
    <p:sldId id="282" r:id="rId30"/>
    <p:sldId id="283" r:id="rId31"/>
    <p:sldId id="284" r:id="rId32"/>
    <p:sldId id="285" r:id="rId33"/>
    <p:sldId id="286" r:id="rId34"/>
    <p:sldId id="287" r:id="rId35"/>
    <p:sldId id="300" r:id="rId36"/>
    <p:sldId id="288" r:id="rId37"/>
    <p:sldId id="289" r:id="rId38"/>
    <p:sldId id="290" r:id="rId39"/>
    <p:sldId id="304" r:id="rId40"/>
    <p:sldId id="291" r:id="rId41"/>
    <p:sldId id="292" r:id="rId42"/>
    <p:sldId id="308" r:id="rId43"/>
    <p:sldId id="306" r:id="rId44"/>
    <p:sldId id="301" r:id="rId45"/>
    <p:sldId id="294" r:id="rId46"/>
    <p:sldId id="295" r:id="rId47"/>
    <p:sldId id="296" r:id="rId48"/>
    <p:sldId id="297" r:id="rId49"/>
    <p:sldId id="298" r:id="rId50"/>
    <p:sldId id="299" r:id="rId5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70" userDrawn="1">
          <p15:clr>
            <a:srgbClr val="A4A3A4"/>
          </p15:clr>
        </p15:guide>
        <p15:guide id="2" pos="4611" userDrawn="1">
          <p15:clr>
            <a:srgbClr val="A4A3A4"/>
          </p15:clr>
        </p15:guide>
        <p15:guide id="3" orient="horz" pos="7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700"/>
    <a:srgbClr val="ED6C1B"/>
    <a:srgbClr val="AF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03"/>
    <p:restoredTop sz="89101"/>
  </p:normalViewPr>
  <p:slideViewPr>
    <p:cSldViewPr snapToGrid="0" snapToObjects="1">
      <p:cViewPr varScale="1">
        <p:scale>
          <a:sx n="139" d="100"/>
          <a:sy n="139" d="100"/>
        </p:scale>
        <p:origin x="256" y="168"/>
      </p:cViewPr>
      <p:guideLst>
        <p:guide orient="horz" pos="3770"/>
        <p:guide pos="4611"/>
        <p:guide orient="horz" pos="754"/>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E336B9-AE90-3E4D-9D6B-D461EC401379}" type="datetimeFigureOut">
              <a:rPr lang="nl-NL" smtClean="0"/>
              <a:t>15-09-2022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2269D-40EA-3C47-88D9-3DD5C6A15AEF}" type="slidenum">
              <a:rPr lang="nl-NL" smtClean="0"/>
              <a:t>‹#›</a:t>
            </a:fld>
            <a:endParaRPr lang="nl-NL"/>
          </a:p>
        </p:txBody>
      </p:sp>
    </p:spTree>
    <p:extLst>
      <p:ext uri="{BB962C8B-B14F-4D97-AF65-F5344CB8AC3E}">
        <p14:creationId xmlns:p14="http://schemas.microsoft.com/office/powerpoint/2010/main" val="1379899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meo.com/42870905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Vul hier jouw informatie in, zodat je je kunt voorstellen aan de klas. Vul bij “het leukste vind ik…” in wat je het leukste vindt aan jouw werk. Plaats daarbij een foto van jezelf of van een project waaraan je gewerkt hebt. </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4</a:t>
            </a:fld>
            <a:endParaRPr lang="nl-NL"/>
          </a:p>
        </p:txBody>
      </p:sp>
    </p:spTree>
    <p:extLst>
      <p:ext uri="{BB962C8B-B14F-4D97-AF65-F5344CB8AC3E}">
        <p14:creationId xmlns:p14="http://schemas.microsoft.com/office/powerpoint/2010/main" val="573341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Technicus elektrotechnische installaties woning en utiliteit</a:t>
            </a:r>
            <a:endParaRPr lang="nl-NL" b="0" dirty="0">
              <a:effectLst/>
            </a:endParaRPr>
          </a:p>
          <a:p>
            <a:pPr rtl="0"/>
            <a:r>
              <a:rPr lang="nl-NL" sz="1200" b="0" i="0" u="none" strike="noStrike" kern="1200" dirty="0">
                <a:solidFill>
                  <a:schemeClr val="tx1"/>
                </a:solidFill>
                <a:effectLst/>
                <a:latin typeface="+mn-lt"/>
                <a:ea typeface="+mn-ea"/>
                <a:cs typeface="+mn-cs"/>
              </a:rPr>
              <a:t>Je installeert zowel eenvoudige als ingewikkelde elektrotechnische installaties</a:t>
            </a:r>
            <a:endParaRPr lang="nl-NL" b="0" dirty="0">
              <a:effectLst/>
            </a:endParaRPr>
          </a:p>
          <a:p>
            <a:pPr rtl="0"/>
            <a:r>
              <a:rPr lang="nl-NL" sz="1200" b="0" i="0" u="none" strike="noStrike" kern="1200" dirty="0">
                <a:solidFill>
                  <a:schemeClr val="tx1"/>
                </a:solidFill>
                <a:effectLst/>
                <a:latin typeface="+mn-lt"/>
                <a:ea typeface="+mn-ea"/>
                <a:cs typeface="+mn-cs"/>
              </a:rPr>
              <a:t>en onderdelen daarvan. Vervolgens maak je die installaties gebruiksklaar. Je</a:t>
            </a:r>
            <a:endParaRPr lang="nl-NL" b="0" dirty="0">
              <a:effectLst/>
            </a:endParaRPr>
          </a:p>
          <a:p>
            <a:pPr rtl="0"/>
            <a:r>
              <a:rPr lang="nl-NL" sz="1200" b="0" i="0" u="none" strike="noStrike" kern="1200" dirty="0">
                <a:solidFill>
                  <a:schemeClr val="tx1"/>
                </a:solidFill>
                <a:effectLst/>
                <a:latin typeface="+mn-lt"/>
                <a:ea typeface="+mn-ea"/>
                <a:cs typeface="+mn-cs"/>
              </a:rPr>
              <a:t>stelt besturingsprogramma’s in en regelt installaties in. Ook breng je waar nodig</a:t>
            </a:r>
            <a:endParaRPr lang="nl-NL" b="0" dirty="0">
              <a:effectLst/>
            </a:endParaRPr>
          </a:p>
          <a:p>
            <a:pPr rtl="0"/>
            <a:r>
              <a:rPr lang="nl-NL" sz="1200" b="0" i="0" u="none" strike="noStrike" kern="1200" dirty="0">
                <a:solidFill>
                  <a:schemeClr val="tx1"/>
                </a:solidFill>
                <a:effectLst/>
                <a:latin typeface="+mn-lt"/>
                <a:ea typeface="+mn-ea"/>
                <a:cs typeface="+mn-cs"/>
              </a:rPr>
              <a:t>verbeteringen aan in installaties. Bovendien begeleid je andere monteurs.</a:t>
            </a:r>
            <a:endParaRPr lang="nl-NL" b="0" dirty="0">
              <a:effectLst/>
            </a:endParaRPr>
          </a:p>
          <a:p>
            <a:pPr rtl="0"/>
            <a:r>
              <a:rPr lang="nl-NL" sz="1200" b="0" i="0" u="none" strike="noStrike" kern="1200" dirty="0">
                <a:solidFill>
                  <a:schemeClr val="tx1"/>
                </a:solidFill>
                <a:effectLst/>
                <a:latin typeface="+mn-lt"/>
                <a:ea typeface="+mn-ea"/>
                <a:cs typeface="+mn-cs"/>
              </a:rPr>
              <a:t>Door je te presenteren als ambassadeur van het bedrijf weet je klanten aan het</a:t>
            </a:r>
            <a:endParaRPr lang="nl-NL" b="0" dirty="0">
              <a:effectLst/>
            </a:endParaRPr>
          </a:p>
          <a:p>
            <a:pPr rtl="0"/>
            <a:r>
              <a:rPr lang="nl-NL" sz="1200" b="0" i="0" u="none" strike="noStrike" kern="1200" dirty="0">
                <a:solidFill>
                  <a:schemeClr val="tx1"/>
                </a:solidFill>
                <a:effectLst/>
                <a:latin typeface="+mn-lt"/>
                <a:ea typeface="+mn-ea"/>
                <a:cs typeface="+mn-cs"/>
              </a:rPr>
              <a:t>bedrijf te binden. Je kunt goed samenwerken, bent flexibel, klantbewust en</a:t>
            </a:r>
            <a:endParaRPr lang="nl-NL" b="0" dirty="0">
              <a:effectLst/>
            </a:endParaRPr>
          </a:p>
          <a:p>
            <a:pPr rtl="0"/>
            <a:r>
              <a:rPr lang="nl-NL" sz="1200" b="0" i="0" u="none" strike="noStrike" kern="1200" dirty="0">
                <a:solidFill>
                  <a:schemeClr val="tx1"/>
                </a:solidFill>
                <a:effectLst/>
                <a:latin typeface="+mn-lt"/>
                <a:ea typeface="+mn-ea"/>
                <a:cs typeface="+mn-cs"/>
              </a:rPr>
              <a:t>communicatief. Bovendien ben je zelfverzekerd, kun je slagvaardig optreden</a:t>
            </a:r>
            <a:endParaRPr lang="nl-NL" b="0" dirty="0">
              <a:effectLst/>
            </a:endParaRPr>
          </a:p>
          <a:p>
            <a:pPr rtl="0"/>
            <a:r>
              <a:rPr lang="nl-NL" sz="1200" b="0" i="0" u="none" strike="noStrike" kern="1200" dirty="0">
                <a:solidFill>
                  <a:schemeClr val="tx1"/>
                </a:solidFill>
                <a:effectLst/>
                <a:latin typeface="+mn-lt"/>
                <a:ea typeface="+mn-ea"/>
                <a:cs typeface="+mn-cs"/>
              </a:rPr>
              <a:t>en heb je aandacht voor kwaliteit.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Je kunt verder Ieren tot ontwerper/projectleider (</a:t>
            </a:r>
            <a:r>
              <a:rPr lang="nl-NL" sz="1200" b="0" i="0" u="none" strike="noStrike" kern="1200" dirty="0" err="1">
                <a:solidFill>
                  <a:schemeClr val="tx1"/>
                </a:solidFill>
                <a:effectLst/>
                <a:latin typeface="+mn-lt"/>
                <a:ea typeface="+mn-ea"/>
                <a:cs typeface="+mn-cs"/>
              </a:rPr>
              <a:t>Associate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Degree</a:t>
            </a:r>
            <a:r>
              <a:rPr lang="nl-NL" sz="1200" b="0" i="0" u="none" strike="noStrike" kern="1200" dirty="0">
                <a:solidFill>
                  <a:schemeClr val="tx1"/>
                </a:solidFill>
                <a:effectLst/>
                <a:latin typeface="+mn-lt"/>
                <a:ea typeface="+mn-ea"/>
                <a:cs typeface="+mn-cs"/>
              </a:rPr>
              <a:t>:</a:t>
            </a:r>
            <a:endParaRPr lang="nl-NL" b="0" dirty="0">
              <a:effectLst/>
            </a:endParaRPr>
          </a:p>
          <a:p>
            <a:pPr rtl="0"/>
            <a:r>
              <a:rPr lang="nl-NL" sz="1200" b="0" i="0" u="none" strike="noStrike" kern="1200" dirty="0">
                <a:solidFill>
                  <a:schemeClr val="tx1"/>
                </a:solidFill>
                <a:effectLst/>
                <a:latin typeface="+mn-lt"/>
                <a:ea typeface="+mn-ea"/>
                <a:cs typeface="+mn-cs"/>
              </a:rPr>
              <a:t>Elektrotechniek). Ook kun je je verbreden tot servicetechnicus elektrotechniek</a:t>
            </a:r>
            <a:endParaRPr lang="nl-NL" b="0" dirty="0">
              <a:effectLst/>
            </a:endParaRPr>
          </a:p>
          <a:p>
            <a:pPr rtl="0"/>
            <a:r>
              <a:rPr lang="nl-NL" sz="1200" b="0" i="0" u="none" strike="noStrike" kern="1200" dirty="0">
                <a:solidFill>
                  <a:schemeClr val="tx1"/>
                </a:solidFill>
                <a:effectLst/>
                <a:latin typeface="+mn-lt"/>
                <a:ea typeface="+mn-ea"/>
                <a:cs typeface="+mn-cs"/>
              </a:rPr>
              <a:t>of werkvoorbereider installatie. En je kunt doorstromen naar het hbo. Technische/natuurkundige hbo-opleidingen als elektrotechniek,</a:t>
            </a:r>
            <a:endParaRPr lang="nl-NL" b="0" dirty="0">
              <a:effectLst/>
            </a:endParaRPr>
          </a:p>
          <a:p>
            <a:pPr rtl="0"/>
            <a:r>
              <a:rPr lang="nl-NL" sz="1200" b="0" i="0" u="none" strike="noStrike" kern="1200" dirty="0">
                <a:solidFill>
                  <a:schemeClr val="tx1"/>
                </a:solidFill>
                <a:effectLst/>
                <a:latin typeface="+mn-lt"/>
                <a:ea typeface="+mn-ea"/>
                <a:cs typeface="+mn-cs"/>
              </a:rPr>
              <a:t>technische bedrijfskunde en industrieel product ontwerpen </a:t>
            </a:r>
            <a:r>
              <a:rPr lang="nl-NL" sz="1200" b="0" i="0" u="none" strike="noStrike" kern="1200" dirty="0" err="1">
                <a:solidFill>
                  <a:schemeClr val="tx1"/>
                </a:solidFill>
                <a:effectLst/>
                <a:latin typeface="+mn-lt"/>
                <a:ea typeface="+mn-ea"/>
                <a:cs typeface="+mn-cs"/>
              </a:rPr>
              <a:t>Iiggen</a:t>
            </a:r>
            <a:r>
              <a:rPr lang="nl-NL" sz="1200" b="0" i="0" u="none" strike="noStrike" kern="1200" dirty="0">
                <a:solidFill>
                  <a:schemeClr val="tx1"/>
                </a:solidFill>
                <a:effectLst/>
                <a:latin typeface="+mn-lt"/>
                <a:ea typeface="+mn-ea"/>
                <a:cs typeface="+mn-cs"/>
              </a:rPr>
              <a:t> het meest voor de hand.</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17</a:t>
            </a:fld>
            <a:endParaRPr lang="nl-NL"/>
          </a:p>
        </p:txBody>
      </p:sp>
    </p:spTree>
    <p:extLst>
      <p:ext uri="{BB962C8B-B14F-4D97-AF65-F5344CB8AC3E}">
        <p14:creationId xmlns:p14="http://schemas.microsoft.com/office/powerpoint/2010/main" val="561943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Het goede antwoord is het bad! Werktuigkundige installaties zitten overal in gebouwen en huizen. Ze zorgen voor verwarming, water, zelfs het gas waarmee je kookt. Dus als monteur werktuigkundige installaties zorg jij ervoor dat heel veel mensen een fijne avond hebben.</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20</a:t>
            </a:fld>
            <a:endParaRPr lang="nl-NL"/>
          </a:p>
        </p:txBody>
      </p:sp>
    </p:spTree>
    <p:extLst>
      <p:ext uri="{BB962C8B-B14F-4D97-AF65-F5344CB8AC3E}">
        <p14:creationId xmlns:p14="http://schemas.microsoft.com/office/powerpoint/2010/main" val="1725450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Werktuigkundige installatietechniek is overal om je heen, ook al zie je het vaak niet. Het zit in gebouwen, in woningen en zelfs in boten. Zonder werktuigkundige</a:t>
            </a:r>
            <a:endParaRPr lang="nl-NL" b="0" dirty="0">
              <a:effectLst/>
            </a:endParaRPr>
          </a:p>
          <a:p>
            <a:pPr rtl="0"/>
            <a:r>
              <a:rPr lang="nl-NL" sz="1200" b="0" i="0" u="none" strike="noStrike" kern="1200" dirty="0">
                <a:solidFill>
                  <a:schemeClr val="tx1"/>
                </a:solidFill>
                <a:effectLst/>
                <a:latin typeface="+mn-lt"/>
                <a:ea typeface="+mn-ea"/>
                <a:cs typeface="+mn-cs"/>
              </a:rPr>
              <a:t>installatietechniek heb je bijvoorbeeld geen warm en koud stromend water, geen centrale verwarming, geen gasfornuis in de keuken, geen waterdicht dak boven je hoofd, geen afvoer in de douche en het toilet. Installatietechniek heeft te maken met eigenlijk alles wat is aangesloten op leidingen waardoor water of gas stroomt. Vakmensen in de installatietechniek zorgen voor de juiste verbindingen tussen apparaten en leidingen.</a:t>
            </a:r>
            <a:endParaRPr lang="nl-NL" b="0" dirty="0">
              <a:effectLst/>
            </a:endParaRPr>
          </a:p>
          <a:p>
            <a:br>
              <a:rPr lang="nl-NL" dirty="0"/>
            </a:b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21</a:t>
            </a:fld>
            <a:endParaRPr lang="nl-NL"/>
          </a:p>
        </p:txBody>
      </p:sp>
    </p:spTree>
    <p:extLst>
      <p:ext uri="{BB962C8B-B14F-4D97-AF65-F5344CB8AC3E}">
        <p14:creationId xmlns:p14="http://schemas.microsoft.com/office/powerpoint/2010/main" val="3867333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Je werkt overal waar gas- en waterleidingen zijn voor bijvoorbeeld centrale verwarming, toiletten, badkamers en keukens. Ook is het mogelijk dat je meewerkt aan klimaatinstallaties in grote gebouwen zoals hierboven genoemd.</a:t>
            </a:r>
            <a:endParaRPr lang="nl-NL" b="0" dirty="0">
              <a:effectLst/>
            </a:endParaRPr>
          </a:p>
          <a:p>
            <a:pPr rtl="0"/>
            <a:r>
              <a:rPr lang="nl-NL" sz="1200" b="0" i="0" u="none" strike="noStrike" kern="1200" dirty="0">
                <a:solidFill>
                  <a:schemeClr val="tx1"/>
                </a:solidFill>
                <a:effectLst/>
                <a:latin typeface="+mn-lt"/>
                <a:ea typeface="+mn-ea"/>
                <a:cs typeface="+mn-cs"/>
              </a:rPr>
              <a:t>Maar je kunt ook op gebouwen bezig zijn met het plaatsen van dakgoten of het aanbrengen van dakbedekking (dakgoten worden door de monteur op het bedrijf gemaakt).</a:t>
            </a:r>
            <a:endParaRPr lang="nl-NL" b="0" dirty="0">
              <a:effectLst/>
            </a:endParaRPr>
          </a:p>
          <a:p>
            <a:br>
              <a:rPr lang="nl-NL" dirty="0"/>
            </a:b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22</a:t>
            </a:fld>
            <a:endParaRPr lang="nl-NL"/>
          </a:p>
        </p:txBody>
      </p:sp>
    </p:spTree>
    <p:extLst>
      <p:ext uri="{BB962C8B-B14F-4D97-AF65-F5344CB8AC3E}">
        <p14:creationId xmlns:p14="http://schemas.microsoft.com/office/powerpoint/2010/main" val="3367738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Je hebt natuurlijk aanleg voor techniek. Je doet graag dingen samen met anderen, maar vindt het ook leuk om alleen op pad te zijn. Je kunt heel nauwkeurig werken en je bent alert op fouten. Daarnaast ben je dienstverlenend en klantgericht. Je kunt dus ook goed met andere mensen omgaan. Bovendien heb je aandacht voor veiligheid en milieu. Ook is het belangrijk dat je graag met je handen bezig bent. Je moet snel en tegelijk zorgvuldig kunnen werken en je gemakkelijk aanpassen aan verschillende situaties. Je durft initiatief te nemen en hebt een groot verantwoordelijkheidsgevoel. Je zet je graag in voor de ander en hecht veel waarde aan het nakomen van afspraken.</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23</a:t>
            </a:fld>
            <a:endParaRPr lang="nl-NL"/>
          </a:p>
        </p:txBody>
      </p:sp>
    </p:spTree>
    <p:extLst>
      <p:ext uri="{BB962C8B-B14F-4D97-AF65-F5344CB8AC3E}">
        <p14:creationId xmlns:p14="http://schemas.microsoft.com/office/powerpoint/2010/main" val="2450962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Monteur werktuigkundige installaties</a:t>
            </a:r>
            <a:endParaRPr lang="nl-NL" b="0" dirty="0">
              <a:effectLst/>
            </a:endParaRPr>
          </a:p>
          <a:p>
            <a:pPr rtl="0"/>
            <a:r>
              <a:rPr lang="nl-NL" sz="1200" b="0" i="0" u="none" strike="noStrike" kern="1200" dirty="0">
                <a:solidFill>
                  <a:schemeClr val="tx1"/>
                </a:solidFill>
                <a:effectLst/>
                <a:latin typeface="+mn-lt"/>
                <a:ea typeface="+mn-ea"/>
                <a:cs typeface="+mn-cs"/>
              </a:rPr>
              <a:t>Als monteur werktuigkundige installaties ben je vooral met de uitvoering van</a:t>
            </a:r>
            <a:endParaRPr lang="nl-NL" b="0" dirty="0">
              <a:effectLst/>
            </a:endParaRPr>
          </a:p>
          <a:p>
            <a:pPr rtl="0"/>
            <a:r>
              <a:rPr lang="nl-NL" sz="1200" b="0" i="0" u="none" strike="noStrike" kern="1200" dirty="0">
                <a:solidFill>
                  <a:schemeClr val="tx1"/>
                </a:solidFill>
                <a:effectLst/>
                <a:latin typeface="+mn-lt"/>
                <a:ea typeface="+mn-ea"/>
                <a:cs typeface="+mn-cs"/>
              </a:rPr>
              <a:t>klussen bezig. Je bent vaak samen met een eerste monteur werktuigkundige</a:t>
            </a:r>
            <a:endParaRPr lang="nl-NL" b="0" dirty="0">
              <a:effectLst/>
            </a:endParaRPr>
          </a:p>
          <a:p>
            <a:pPr rtl="0"/>
            <a:r>
              <a:rPr lang="nl-NL" sz="1200" b="0" i="0" u="none" strike="noStrike" kern="1200" dirty="0">
                <a:solidFill>
                  <a:schemeClr val="tx1"/>
                </a:solidFill>
                <a:effectLst/>
                <a:latin typeface="+mn-lt"/>
                <a:ea typeface="+mn-ea"/>
                <a:cs typeface="+mn-cs"/>
              </a:rPr>
              <a:t>installaties of de eerste monteur op pad om bij klanten installaties voor te</a:t>
            </a:r>
            <a:endParaRPr lang="nl-NL" b="0" dirty="0">
              <a:effectLst/>
            </a:endParaRPr>
          </a:p>
          <a:p>
            <a:pPr rtl="0"/>
            <a:r>
              <a:rPr lang="nl-NL" sz="1200" b="0" i="0" u="none" strike="noStrike" kern="1200" dirty="0">
                <a:solidFill>
                  <a:schemeClr val="tx1"/>
                </a:solidFill>
                <a:effectLst/>
                <a:latin typeface="+mn-lt"/>
                <a:ea typeface="+mn-ea"/>
                <a:cs typeface="+mn-cs"/>
              </a:rPr>
              <a:t>bereiden en aan te leggen. Je kunt goed samenwerken en je bent klantbewust.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Je kunt doorleren tot eerste monteur werktuigkundige installaties, eerste monteur dak, servicemonteur installatietechniek of technisch tekenaar.</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25</a:t>
            </a:fld>
            <a:endParaRPr lang="nl-NL"/>
          </a:p>
        </p:txBody>
      </p:sp>
    </p:spTree>
    <p:extLst>
      <p:ext uri="{BB962C8B-B14F-4D97-AF65-F5344CB8AC3E}">
        <p14:creationId xmlns:p14="http://schemas.microsoft.com/office/powerpoint/2010/main" val="2072897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Eerste monteur werktuigkundige installaties (woning, utiliteit, dakbedekking)</a:t>
            </a:r>
            <a:endParaRPr lang="nl-NL" b="0" dirty="0">
              <a:effectLst/>
            </a:endParaRPr>
          </a:p>
          <a:p>
            <a:pPr rtl="0"/>
            <a:r>
              <a:rPr lang="nl-NL" sz="1200" b="0" i="0" u="none" strike="noStrike" kern="1200" dirty="0">
                <a:solidFill>
                  <a:schemeClr val="tx1"/>
                </a:solidFill>
                <a:effectLst/>
                <a:latin typeface="+mn-lt"/>
                <a:ea typeface="+mn-ea"/>
                <a:cs typeface="+mn-cs"/>
              </a:rPr>
              <a:t>Je werkt bij particulieren in huis of in een nieuwbouwproject. Of je bent met</a:t>
            </a:r>
            <a:endParaRPr lang="nl-NL" b="0" dirty="0">
              <a:effectLst/>
            </a:endParaRPr>
          </a:p>
          <a:p>
            <a:pPr rtl="0"/>
            <a:r>
              <a:rPr lang="nl-NL" sz="1200" b="0" i="0" u="none" strike="noStrike" kern="1200" dirty="0">
                <a:solidFill>
                  <a:schemeClr val="tx1"/>
                </a:solidFill>
                <a:effectLst/>
                <a:latin typeface="+mn-lt"/>
                <a:ea typeface="+mn-ea"/>
                <a:cs typeface="+mn-cs"/>
              </a:rPr>
              <a:t>groter werk bezig: je installeert samen met collega’s systemen die het klimaat</a:t>
            </a:r>
            <a:endParaRPr lang="nl-NL" b="0" dirty="0">
              <a:effectLst/>
            </a:endParaRPr>
          </a:p>
          <a:p>
            <a:pPr rtl="0"/>
            <a:r>
              <a:rPr lang="nl-NL" sz="1200" b="0" i="0" u="none" strike="noStrike" kern="1200" dirty="0">
                <a:solidFill>
                  <a:schemeClr val="tx1"/>
                </a:solidFill>
                <a:effectLst/>
                <a:latin typeface="+mn-lt"/>
                <a:ea typeface="+mn-ea"/>
                <a:cs typeface="+mn-cs"/>
              </a:rPr>
              <a:t>regelen in grote openbare gebouwen, zoals ziekenhuizen en scholen. Je weet</a:t>
            </a:r>
            <a:endParaRPr lang="nl-NL" b="0" dirty="0">
              <a:effectLst/>
            </a:endParaRPr>
          </a:p>
          <a:p>
            <a:pPr rtl="0"/>
            <a:r>
              <a:rPr lang="nl-NL" sz="1200" b="0" i="0" u="none" strike="noStrike" kern="1200" dirty="0">
                <a:solidFill>
                  <a:schemeClr val="tx1"/>
                </a:solidFill>
                <a:effectLst/>
                <a:latin typeface="+mn-lt"/>
                <a:ea typeface="+mn-ea"/>
                <a:cs typeface="+mn-cs"/>
              </a:rPr>
              <a:t>alles van het installeren en repareren van dakbedekkingen, goten en regenpijpen.</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Tijdens de klus begeleid je een monteur werktuigkundige installaties. Je helpt hem op weg, toont begrip en bent geduldig. Verder kun je - bijvoorbeeld in overleg met elektromonteurs (monteur elektrotechnische installaties) of tegelzetters - goed je ideeën naar voren brengen. Je kunt goed samenwerken, bent klantbewust en zelfverzekerd en je hebt aandacht voor kwaliteit.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Als eerste monteur werktuigkundige installaties kun je verder Ieren tot leidinggevend monteur werktuigkundige installaties, servicetechnicus installatietechniek, werkvoorbereider installatie. Ook kun je je verbreden tot eerste monteur dak, servicemonteur installatietechniek of technisch tekenaar. </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26</a:t>
            </a:fld>
            <a:endParaRPr lang="nl-NL"/>
          </a:p>
        </p:txBody>
      </p:sp>
    </p:spTree>
    <p:extLst>
      <p:ext uri="{BB962C8B-B14F-4D97-AF65-F5344CB8AC3E}">
        <p14:creationId xmlns:p14="http://schemas.microsoft.com/office/powerpoint/2010/main" val="3087386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Technicus service en onderhoud werktuigkundige installaties</a:t>
            </a:r>
            <a:endParaRPr lang="en-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27</a:t>
            </a:fld>
            <a:endParaRPr lang="nl-NL"/>
          </a:p>
        </p:txBody>
      </p:sp>
    </p:spTree>
    <p:extLst>
      <p:ext uri="{BB962C8B-B14F-4D97-AF65-F5344CB8AC3E}">
        <p14:creationId xmlns:p14="http://schemas.microsoft.com/office/powerpoint/2010/main" val="264889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Het goede antwoord is het bad! Werktuigkundige installaties zitten overal in gebouwen en huizen. Ze zorgen voor verwarming, water, zelfs het gas waarmee je kookt. Dus als monteur werktuigkundige installaties zorg jij ervoor dat heel veel mensen een fijne avond hebben.</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30</a:t>
            </a:fld>
            <a:endParaRPr lang="nl-NL"/>
          </a:p>
        </p:txBody>
      </p:sp>
    </p:spTree>
    <p:extLst>
      <p:ext uri="{BB962C8B-B14F-4D97-AF65-F5344CB8AC3E}">
        <p14:creationId xmlns:p14="http://schemas.microsoft.com/office/powerpoint/2010/main" val="2704664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Elektrotechnische installaties</a:t>
            </a:r>
            <a:endParaRPr lang="nl-NL" b="0" dirty="0">
              <a:effectLst/>
            </a:endParaRPr>
          </a:p>
          <a:p>
            <a:pPr rtl="0"/>
            <a:r>
              <a:rPr lang="nl-NL" sz="1200" b="0" i="0" u="none" strike="noStrike" kern="1200" dirty="0">
                <a:solidFill>
                  <a:schemeClr val="tx1"/>
                </a:solidFill>
                <a:effectLst/>
                <a:latin typeface="+mn-lt"/>
                <a:ea typeface="+mn-ea"/>
                <a:cs typeface="+mn-cs"/>
              </a:rPr>
              <a:t>Datanetwerken, telefoon- en beveiligingssystemen, verkeerslichten: we komen ze overal tegen. Thuis, op het werk en onderweg. Als monteurs die systemen niet goed afstellen, inregelen en onderhouden, gaat er heel veel mis. Verkeerslichten die het niet doen, beveiligingssystemen die zomaar alarm slaan of juist helemaal niet, computers die niet meer met elkaar kunnen communiceren en telefoons die het niet meer doen. Zonder elektrotechnische installaties loopt het allemaal in de soep!</a:t>
            </a:r>
            <a:endParaRPr lang="nl-NL" b="0" dirty="0">
              <a:effectLst/>
            </a:endParaRPr>
          </a:p>
          <a:p>
            <a:pPr rtl="0"/>
            <a:br>
              <a:rPr lang="nl-NL" b="0" dirty="0">
                <a:effectLst/>
              </a:rPr>
            </a:br>
            <a:r>
              <a:rPr lang="nl-NL" sz="1200" b="0" i="0" u="sng" kern="1200" dirty="0">
                <a:solidFill>
                  <a:schemeClr val="tx1"/>
                </a:solidFill>
                <a:effectLst/>
                <a:latin typeface="+mn-lt"/>
                <a:ea typeface="+mn-ea"/>
                <a:cs typeface="+mn-cs"/>
              </a:rPr>
              <a:t>Werktuigkundige installaties</a:t>
            </a:r>
            <a:endParaRPr lang="nl-NL" b="0" dirty="0">
              <a:effectLst/>
            </a:endParaRPr>
          </a:p>
          <a:p>
            <a:pPr rtl="0"/>
            <a:r>
              <a:rPr lang="nl-NL" sz="1200" b="0" i="0" u="none" strike="noStrike" kern="1200" dirty="0">
                <a:solidFill>
                  <a:schemeClr val="tx1"/>
                </a:solidFill>
                <a:effectLst/>
                <a:latin typeface="+mn-lt"/>
                <a:ea typeface="+mn-ea"/>
                <a:cs typeface="+mn-cs"/>
              </a:rPr>
              <a:t>Werktuigkundige installatietechniek is overal om je heen, ook al zie je het vaak niet. Het zit in gebouwen, in woningen en zelfs in boten. Zonder werktuigkundige</a:t>
            </a:r>
            <a:endParaRPr lang="nl-NL" b="0" dirty="0">
              <a:effectLst/>
            </a:endParaRPr>
          </a:p>
          <a:p>
            <a:pPr rtl="0"/>
            <a:r>
              <a:rPr lang="nl-NL" sz="1200" b="0" i="0" u="none" strike="noStrike" kern="1200" dirty="0">
                <a:solidFill>
                  <a:schemeClr val="tx1"/>
                </a:solidFill>
                <a:effectLst/>
                <a:latin typeface="+mn-lt"/>
                <a:ea typeface="+mn-ea"/>
                <a:cs typeface="+mn-cs"/>
              </a:rPr>
              <a:t>installatietechniek heb je bijvoorbeeld geen warm en koud stromend water, geen centrale verwarming, geen gasfornuis in de keuken, geen waterdicht dak boven je hoofd, geen afvoer in de douche en het toilet. Installatietechniek heeft te maken met eigenlijk alles wat is aangesloten op leidingen waardoor water of gas stroomt. Vakmensen in de installatietechniek zorgen voor de juiste verbindingen tussen apparaten en leidingen.</a:t>
            </a:r>
            <a:endParaRPr lang="nl-NL" b="0" dirty="0">
              <a:effectLst/>
            </a:endParaRPr>
          </a:p>
          <a:p>
            <a:pPr rtl="0"/>
            <a:br>
              <a:rPr lang="nl-NL" b="0" dirty="0">
                <a:effectLst/>
              </a:rPr>
            </a:br>
            <a:r>
              <a:rPr lang="nl-NL" sz="1200" b="0" i="0" u="sng" kern="1200" dirty="0">
                <a:solidFill>
                  <a:schemeClr val="tx1"/>
                </a:solidFill>
                <a:effectLst/>
                <a:latin typeface="+mn-lt"/>
                <a:ea typeface="+mn-ea"/>
                <a:cs typeface="+mn-cs"/>
              </a:rPr>
              <a:t>Combinatie</a:t>
            </a:r>
            <a:endParaRPr lang="nl-NL" b="0" dirty="0">
              <a:effectLst/>
            </a:endParaRPr>
          </a:p>
          <a:p>
            <a:pPr rtl="0"/>
            <a:r>
              <a:rPr lang="nl-NL" sz="1200" b="0" i="0" u="none" strike="noStrike" kern="1200" dirty="0">
                <a:solidFill>
                  <a:schemeClr val="tx1"/>
                </a:solidFill>
                <a:effectLst/>
                <a:latin typeface="+mn-lt"/>
                <a:ea typeface="+mn-ea"/>
                <a:cs typeface="+mn-cs"/>
              </a:rPr>
              <a:t>Alhoewel elektrotechnische en werktuigkundige installaties verschillen van elkaar, komen ze in gebouwen vaak samen. Zo moet bijvoorbeeld een </a:t>
            </a:r>
            <a:r>
              <a:rPr lang="nl-NL" sz="1200" b="0" i="0" u="none" strike="noStrike" kern="1200" dirty="0" err="1">
                <a:solidFill>
                  <a:schemeClr val="tx1"/>
                </a:solidFill>
                <a:effectLst/>
                <a:latin typeface="+mn-lt"/>
                <a:ea typeface="+mn-ea"/>
                <a:cs typeface="+mn-cs"/>
              </a:rPr>
              <a:t>CV-monteur</a:t>
            </a:r>
            <a:r>
              <a:rPr lang="nl-NL" sz="1200" b="0" i="0" u="none" strike="noStrike" kern="1200" dirty="0">
                <a:solidFill>
                  <a:schemeClr val="tx1"/>
                </a:solidFill>
                <a:effectLst/>
                <a:latin typeface="+mn-lt"/>
                <a:ea typeface="+mn-ea"/>
                <a:cs typeface="+mn-cs"/>
              </a:rPr>
              <a:t> (W-monteur) die warmtepompen gaat aanleggen of onderhouden ook verstand hebben van elektro en een beetje van koeltechniek om zijn of haar werk goed te kunnen doen. Daarom is het steeds meer van belang dat een monteurs ervaring hebben met meerdere installaties. Dus door jouw kennis te verbreden kun je op nog meer plekken aan de slag!</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31</a:t>
            </a:fld>
            <a:endParaRPr lang="nl-NL"/>
          </a:p>
        </p:txBody>
      </p:sp>
    </p:spTree>
    <p:extLst>
      <p:ext uri="{BB962C8B-B14F-4D97-AF65-F5344CB8AC3E}">
        <p14:creationId xmlns:p14="http://schemas.microsoft.com/office/powerpoint/2010/main" val="2584556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Vertel over je eigen vak. Wat is installatietechniek precies en waar kom je het tegen? Plaats hier een foto of video van een typische klus die je regelmatig doet of eentje die je heel leuk vindt om te doen. </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Algemeen voorbeeld:</a:t>
            </a:r>
            <a:endParaRPr lang="nl-NL" b="0" dirty="0">
              <a:effectLst/>
            </a:endParaRPr>
          </a:p>
          <a:p>
            <a:pPr rtl="0"/>
            <a:r>
              <a:rPr lang="nl-NL" sz="1200" b="0" i="0" u="none" strike="noStrike" kern="1200" dirty="0">
                <a:solidFill>
                  <a:schemeClr val="tx1"/>
                </a:solidFill>
                <a:effectLst/>
                <a:latin typeface="+mn-lt"/>
                <a:ea typeface="+mn-ea"/>
                <a:cs typeface="+mn-cs"/>
              </a:rPr>
              <a:t>Je weet het misschien niet, maar jij bent al de hele dag bezig met installatietechniek. Zodra je het licht aanzet, de verwarming wat hoger draait en online een video bekijkt, gebruik je installatietechniek. Ja, het is echt overal om je heen! Onzichtbaar, maar verre van onbelangrijk. Eigenlijk houdt installatietechniek de wereld draaiende.</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Als je werkt in de installatietechniek, hebben de wanden geen geheimen voor jou. Of het nou een ziekenhuis is, een kantoortoren of een woonwijk; jij vindt alle verbindingen met je ogen dicht! Soms werk je alleen, soms in een team, maar je zorgt er altijd voor dat iedereen gezond en fijn kan wonen en werken.</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6</a:t>
            </a:fld>
            <a:endParaRPr lang="nl-NL"/>
          </a:p>
        </p:txBody>
      </p:sp>
    </p:spTree>
    <p:extLst>
      <p:ext uri="{BB962C8B-B14F-4D97-AF65-F5344CB8AC3E}">
        <p14:creationId xmlns:p14="http://schemas.microsoft.com/office/powerpoint/2010/main" val="2098781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Elektrotechnisch</a:t>
            </a:r>
            <a:endParaRPr lang="nl-NL" b="0" dirty="0">
              <a:effectLst/>
            </a:endParaRPr>
          </a:p>
          <a:p>
            <a:pPr rtl="0"/>
            <a:r>
              <a:rPr lang="nl-NL" sz="1200" b="0" i="0" u="none" strike="noStrike" kern="1200" dirty="0">
                <a:solidFill>
                  <a:schemeClr val="tx1"/>
                </a:solidFill>
                <a:effectLst/>
                <a:latin typeface="+mn-lt"/>
                <a:ea typeface="+mn-ea"/>
                <a:cs typeface="+mn-cs"/>
              </a:rPr>
              <a:t>Het goede antwoord is het bad! Werktuigkundige installaties zitten overal in gebouwen en huizen. Ze zorgen voor verwarming, water, zelfs het gas waarmee je kookt. Dus als monteur werktuigkundige installaties zorg jij ervoor dat heel veel mensen een fijne avond hebben.</a:t>
            </a:r>
            <a:endParaRPr lang="nl-NL" b="0" dirty="0">
              <a:effectLst/>
            </a:endParaRPr>
          </a:p>
          <a:p>
            <a:pPr rtl="0"/>
            <a:br>
              <a:rPr lang="nl-NL" b="0" dirty="0">
                <a:effectLst/>
              </a:rPr>
            </a:br>
            <a:r>
              <a:rPr lang="nl-NL" sz="1200" b="0" i="0" u="sng" kern="1200" dirty="0">
                <a:solidFill>
                  <a:schemeClr val="tx1"/>
                </a:solidFill>
                <a:effectLst/>
                <a:latin typeface="+mn-lt"/>
                <a:ea typeface="+mn-ea"/>
                <a:cs typeface="+mn-cs"/>
              </a:rPr>
              <a:t>Werktuigkundig</a:t>
            </a:r>
            <a:endParaRPr lang="nl-NL" b="0" dirty="0">
              <a:effectLst/>
            </a:endParaRPr>
          </a:p>
          <a:p>
            <a:pPr rtl="0"/>
            <a:r>
              <a:rPr lang="nl-NL" sz="1200" b="0" i="0" u="none" strike="noStrike" kern="1200" dirty="0">
                <a:solidFill>
                  <a:schemeClr val="tx1"/>
                </a:solidFill>
                <a:effectLst/>
                <a:latin typeface="+mn-lt"/>
                <a:ea typeface="+mn-ea"/>
                <a:cs typeface="+mn-cs"/>
              </a:rPr>
              <a:t>Je werkt overal waar gas- en waterleidingen zijn voor bijvoorbeeld centrale verwarming, toiletten, badkamers en keukens. Ook is het mogelijk dat je meewerkt aan klimaatinstallaties in grote gebouwen zoals hierboven genoemd. </a:t>
            </a:r>
          </a:p>
          <a:p>
            <a:pPr rtl="0"/>
            <a:r>
              <a:rPr lang="nl-NL" sz="1200" b="0" i="0" u="none" strike="noStrike" kern="1200" dirty="0">
                <a:solidFill>
                  <a:schemeClr val="tx1"/>
                </a:solidFill>
                <a:effectLst/>
                <a:latin typeface="+mn-lt"/>
                <a:ea typeface="+mn-ea"/>
                <a:cs typeface="+mn-cs"/>
              </a:rPr>
              <a:t>Maar je kunt ook op gebouwen bezig zijn met het plaatsen van dakgoten of het aanbrengen van dakbedekking (dakgoten worden door de monteur op het bedrijf gemaakt).</a:t>
            </a:r>
            <a:endParaRPr lang="nl-NL" b="0" dirty="0">
              <a:effectLst/>
            </a:endParaRPr>
          </a:p>
          <a:p>
            <a:br>
              <a:rPr lang="nl-NL" dirty="0"/>
            </a:b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32</a:t>
            </a:fld>
            <a:endParaRPr lang="nl-NL"/>
          </a:p>
        </p:txBody>
      </p:sp>
    </p:spTree>
    <p:extLst>
      <p:ext uri="{BB962C8B-B14F-4D97-AF65-F5344CB8AC3E}">
        <p14:creationId xmlns:p14="http://schemas.microsoft.com/office/powerpoint/2010/main" val="1700885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Je hebt natuurlijk aanleg voor techniek. Je doet graag dingen samen met anderen, maar vindt het ook leuk om alleen op pad te zijn. Je kunt heel nauwkeurig werken en je bent alert op fouten. Daarnaast ben je dienstverlenend en klantgericht. Je kunt dus ook goed met andere mensen omgaan. Bovendien heb je aandacht voor veiligheid en milieu. Ook is het belangrijk dat je graag met je handen bezig bent. Je moet snel en tegelijk zorgvuldig kunnen werken en je gemakkelijk aanpassen aan verschillende situaties. Je durft initiatief te nemen en hebt een groot verantwoordelijkheidsgevoel. Je zet je graag in voor de ander en hecht veel waarde aan het nakomen van afspraken.</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33</a:t>
            </a:fld>
            <a:endParaRPr lang="nl-NL"/>
          </a:p>
        </p:txBody>
      </p:sp>
    </p:spTree>
    <p:extLst>
      <p:ext uri="{BB962C8B-B14F-4D97-AF65-F5344CB8AC3E}">
        <p14:creationId xmlns:p14="http://schemas.microsoft.com/office/powerpoint/2010/main" val="3093963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Monteur elektrotechnische installaties</a:t>
            </a:r>
            <a:endParaRPr lang="nl-NL" b="0" dirty="0">
              <a:effectLst/>
            </a:endParaRPr>
          </a:p>
          <a:p>
            <a:pPr rtl="0"/>
            <a:r>
              <a:rPr lang="nl-NL" sz="1200" b="0" i="0" u="none" strike="noStrike" kern="1200" dirty="0">
                <a:solidFill>
                  <a:schemeClr val="tx1"/>
                </a:solidFill>
                <a:effectLst/>
                <a:latin typeface="+mn-lt"/>
                <a:ea typeface="+mn-ea"/>
                <a:cs typeface="+mn-cs"/>
              </a:rPr>
              <a:t>Je installeert zowel eenvoudige als ingewikkelde elektrotechnische installaties</a:t>
            </a:r>
            <a:endParaRPr lang="nl-NL" b="0" dirty="0">
              <a:effectLst/>
            </a:endParaRPr>
          </a:p>
          <a:p>
            <a:pPr rtl="0"/>
            <a:r>
              <a:rPr lang="nl-NL" sz="1200" b="0" i="0" u="none" strike="noStrike" kern="1200" dirty="0">
                <a:solidFill>
                  <a:schemeClr val="tx1"/>
                </a:solidFill>
                <a:effectLst/>
                <a:latin typeface="+mn-lt"/>
                <a:ea typeface="+mn-ea"/>
                <a:cs typeface="+mn-cs"/>
              </a:rPr>
              <a:t>en onderdelen daarvan. Het is vooral praktisch uitvoerend werk. Dat doe je</a:t>
            </a:r>
            <a:endParaRPr lang="nl-NL" b="0" dirty="0">
              <a:effectLst/>
            </a:endParaRPr>
          </a:p>
          <a:p>
            <a:pPr rtl="0"/>
            <a:r>
              <a:rPr lang="nl-NL" sz="1200" b="0" i="0" u="none" strike="noStrike" kern="1200" dirty="0">
                <a:solidFill>
                  <a:schemeClr val="tx1"/>
                </a:solidFill>
                <a:effectLst/>
                <a:latin typeface="+mn-lt"/>
                <a:ea typeface="+mn-ea"/>
                <a:cs typeface="+mn-cs"/>
              </a:rPr>
              <a:t>alleen of samen met collega’s. Door je te presenteren als ambassadeur van</a:t>
            </a:r>
            <a:endParaRPr lang="nl-NL" b="0" dirty="0">
              <a:effectLst/>
            </a:endParaRPr>
          </a:p>
          <a:p>
            <a:pPr rtl="0"/>
            <a:r>
              <a:rPr lang="nl-NL" sz="1200" b="0" i="0" u="none" strike="noStrike" kern="1200" dirty="0">
                <a:solidFill>
                  <a:schemeClr val="tx1"/>
                </a:solidFill>
                <a:effectLst/>
                <a:latin typeface="+mn-lt"/>
                <a:ea typeface="+mn-ea"/>
                <a:cs typeface="+mn-cs"/>
              </a:rPr>
              <a:t>jouw bedrijf weet je klanten aan het bedrijf te binden. Je kunt goed samenwerken,</a:t>
            </a:r>
            <a:endParaRPr lang="nl-NL" b="0" dirty="0">
              <a:effectLst/>
            </a:endParaRPr>
          </a:p>
          <a:p>
            <a:pPr rtl="0"/>
            <a:r>
              <a:rPr lang="nl-NL" sz="1200" b="0" i="0" u="none" strike="noStrike" kern="1200" dirty="0">
                <a:solidFill>
                  <a:schemeClr val="tx1"/>
                </a:solidFill>
                <a:effectLst/>
                <a:latin typeface="+mn-lt"/>
                <a:ea typeface="+mn-ea"/>
                <a:cs typeface="+mn-cs"/>
              </a:rPr>
              <a:t>bent klantbewust en je hebt aandacht voor kwaliteit.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Je kunt verder leren tot eerste monteur elektrotechnische installaties, servicemonteur elektrotechniek of technisch tekenaar.</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36</a:t>
            </a:fld>
            <a:endParaRPr lang="nl-NL"/>
          </a:p>
        </p:txBody>
      </p:sp>
    </p:spTree>
    <p:extLst>
      <p:ext uri="{BB962C8B-B14F-4D97-AF65-F5344CB8AC3E}">
        <p14:creationId xmlns:p14="http://schemas.microsoft.com/office/powerpoint/2010/main" val="551255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Eerste monteur elektronische installaties woning en utiliteit</a:t>
            </a:r>
            <a:endParaRPr lang="nl-NL" b="0" dirty="0">
              <a:effectLst/>
            </a:endParaRPr>
          </a:p>
          <a:p>
            <a:pPr rtl="0"/>
            <a:r>
              <a:rPr lang="nl-NL" sz="1200" b="0" i="0" u="none" strike="noStrike" kern="1200" dirty="0">
                <a:solidFill>
                  <a:schemeClr val="tx1"/>
                </a:solidFill>
                <a:effectLst/>
                <a:latin typeface="+mn-lt"/>
                <a:ea typeface="+mn-ea"/>
                <a:cs typeface="+mn-cs"/>
              </a:rPr>
              <a:t>Je installeert zowel eenvoudige als ingewikkelde elektrotechnische installaties en</a:t>
            </a:r>
            <a:endParaRPr lang="nl-NL" b="0" dirty="0">
              <a:effectLst/>
            </a:endParaRPr>
          </a:p>
          <a:p>
            <a:pPr rtl="0"/>
            <a:r>
              <a:rPr lang="nl-NL" sz="1200" b="0" i="0" u="none" strike="noStrike" kern="1200" dirty="0">
                <a:solidFill>
                  <a:schemeClr val="tx1"/>
                </a:solidFill>
                <a:effectLst/>
                <a:latin typeface="+mn-lt"/>
                <a:ea typeface="+mn-ea"/>
                <a:cs typeface="+mn-cs"/>
              </a:rPr>
              <a:t>onderdelen daarvan. Ook verzorg je het periodiek onderhoud. Je stelt besturingsprogramma’s in en regelt installaties in. Bovendien begeleid je andere monteurs. Door je te presenteren als ambassadeur van het bedrijf weet je klanten aan het bedrijf te binden. Je kunt goed samenwerken, bent klantbewust en zelfverzekerd en je hebt aandacht voor kwaliteit.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Je kunt verder leren tot leidinggevend monteur elektrotechnische</a:t>
            </a:r>
            <a:endParaRPr lang="nl-NL" b="0" dirty="0">
              <a:effectLst/>
            </a:endParaRPr>
          </a:p>
          <a:p>
            <a:pPr rtl="0"/>
            <a:r>
              <a:rPr lang="nl-NL" sz="1200" b="0" i="0" u="none" strike="noStrike" kern="1200" dirty="0">
                <a:solidFill>
                  <a:schemeClr val="tx1"/>
                </a:solidFill>
                <a:effectLst/>
                <a:latin typeface="+mn-lt"/>
                <a:ea typeface="+mn-ea"/>
                <a:cs typeface="+mn-cs"/>
              </a:rPr>
              <a:t>installaties, servicetechnicus elektrotechniek en werkvoorbereider</a:t>
            </a:r>
            <a:endParaRPr lang="nl-NL" b="0" dirty="0">
              <a:effectLst/>
            </a:endParaRPr>
          </a:p>
          <a:p>
            <a:pPr rtl="0"/>
            <a:r>
              <a:rPr lang="nl-NL" sz="1200" b="0" i="0" u="none" strike="noStrike" kern="1200" dirty="0">
                <a:solidFill>
                  <a:schemeClr val="tx1"/>
                </a:solidFill>
                <a:effectLst/>
                <a:latin typeface="+mn-lt"/>
                <a:ea typeface="+mn-ea"/>
                <a:cs typeface="+mn-cs"/>
              </a:rPr>
              <a:t>installatie. Ook kun je je verbreden tot servicemonteur elektrotechniek</a:t>
            </a:r>
            <a:endParaRPr lang="nl-NL" b="0" dirty="0">
              <a:effectLst/>
            </a:endParaRPr>
          </a:p>
          <a:p>
            <a:pPr rtl="0"/>
            <a:r>
              <a:rPr lang="nl-NL" sz="1200" b="0" i="0" u="none" strike="noStrike" kern="1200" dirty="0">
                <a:solidFill>
                  <a:schemeClr val="tx1"/>
                </a:solidFill>
                <a:effectLst/>
                <a:latin typeface="+mn-lt"/>
                <a:ea typeface="+mn-ea"/>
                <a:cs typeface="+mn-cs"/>
              </a:rPr>
              <a:t>of technisch tekenaar.</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37</a:t>
            </a:fld>
            <a:endParaRPr lang="nl-NL"/>
          </a:p>
        </p:txBody>
      </p:sp>
    </p:spTree>
    <p:extLst>
      <p:ext uri="{BB962C8B-B14F-4D97-AF65-F5344CB8AC3E}">
        <p14:creationId xmlns:p14="http://schemas.microsoft.com/office/powerpoint/2010/main" val="382715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Technicus elektrotechnische installaties woning en utiliteit</a:t>
            </a:r>
            <a:endParaRPr lang="nl-NL" b="0" dirty="0">
              <a:effectLst/>
            </a:endParaRPr>
          </a:p>
          <a:p>
            <a:pPr rtl="0"/>
            <a:r>
              <a:rPr lang="nl-NL" sz="1200" b="0" i="0" u="none" strike="noStrike" kern="1200" dirty="0">
                <a:solidFill>
                  <a:schemeClr val="tx1"/>
                </a:solidFill>
                <a:effectLst/>
                <a:latin typeface="+mn-lt"/>
                <a:ea typeface="+mn-ea"/>
                <a:cs typeface="+mn-cs"/>
              </a:rPr>
              <a:t>Je installeert zowel eenvoudige als ingewikkelde elektrotechnische installaties</a:t>
            </a:r>
            <a:endParaRPr lang="nl-NL" b="0" dirty="0">
              <a:effectLst/>
            </a:endParaRPr>
          </a:p>
          <a:p>
            <a:pPr rtl="0"/>
            <a:r>
              <a:rPr lang="nl-NL" sz="1200" b="0" i="0" u="none" strike="noStrike" kern="1200" dirty="0">
                <a:solidFill>
                  <a:schemeClr val="tx1"/>
                </a:solidFill>
                <a:effectLst/>
                <a:latin typeface="+mn-lt"/>
                <a:ea typeface="+mn-ea"/>
                <a:cs typeface="+mn-cs"/>
              </a:rPr>
              <a:t>en onderdelen daarvan. Vervolgens maak je die installaties gebruiksklaar. Je</a:t>
            </a:r>
            <a:endParaRPr lang="nl-NL" b="0" dirty="0">
              <a:effectLst/>
            </a:endParaRPr>
          </a:p>
          <a:p>
            <a:pPr rtl="0"/>
            <a:r>
              <a:rPr lang="nl-NL" sz="1200" b="0" i="0" u="none" strike="noStrike" kern="1200" dirty="0">
                <a:solidFill>
                  <a:schemeClr val="tx1"/>
                </a:solidFill>
                <a:effectLst/>
                <a:latin typeface="+mn-lt"/>
                <a:ea typeface="+mn-ea"/>
                <a:cs typeface="+mn-cs"/>
              </a:rPr>
              <a:t>stelt besturingsprogramma’s in en regelt installaties in. Ook breng je waar nodig</a:t>
            </a:r>
            <a:endParaRPr lang="nl-NL" b="0" dirty="0">
              <a:effectLst/>
            </a:endParaRPr>
          </a:p>
          <a:p>
            <a:pPr rtl="0"/>
            <a:r>
              <a:rPr lang="nl-NL" sz="1200" b="0" i="0" u="none" strike="noStrike" kern="1200" dirty="0">
                <a:solidFill>
                  <a:schemeClr val="tx1"/>
                </a:solidFill>
                <a:effectLst/>
                <a:latin typeface="+mn-lt"/>
                <a:ea typeface="+mn-ea"/>
                <a:cs typeface="+mn-cs"/>
              </a:rPr>
              <a:t>verbeteringen aan in installaties. Bovendien begeleid je andere monteurs.</a:t>
            </a:r>
            <a:endParaRPr lang="nl-NL" b="0" dirty="0">
              <a:effectLst/>
            </a:endParaRPr>
          </a:p>
          <a:p>
            <a:pPr rtl="0"/>
            <a:r>
              <a:rPr lang="nl-NL" sz="1200" b="0" i="0" u="none" strike="noStrike" kern="1200" dirty="0">
                <a:solidFill>
                  <a:schemeClr val="tx1"/>
                </a:solidFill>
                <a:effectLst/>
                <a:latin typeface="+mn-lt"/>
                <a:ea typeface="+mn-ea"/>
                <a:cs typeface="+mn-cs"/>
              </a:rPr>
              <a:t>Door je te presenteren als ambassadeur van het bedrijf weet je klanten aan het</a:t>
            </a:r>
            <a:endParaRPr lang="nl-NL" b="0" dirty="0">
              <a:effectLst/>
            </a:endParaRPr>
          </a:p>
          <a:p>
            <a:pPr rtl="0"/>
            <a:r>
              <a:rPr lang="nl-NL" sz="1200" b="0" i="0" u="none" strike="noStrike" kern="1200" dirty="0">
                <a:solidFill>
                  <a:schemeClr val="tx1"/>
                </a:solidFill>
                <a:effectLst/>
                <a:latin typeface="+mn-lt"/>
                <a:ea typeface="+mn-ea"/>
                <a:cs typeface="+mn-cs"/>
              </a:rPr>
              <a:t>bedrijf te binden. Je kunt goed samenwerken, bent flexibel, klantbewust en</a:t>
            </a:r>
            <a:endParaRPr lang="nl-NL" b="0" dirty="0">
              <a:effectLst/>
            </a:endParaRPr>
          </a:p>
          <a:p>
            <a:pPr rtl="0"/>
            <a:r>
              <a:rPr lang="nl-NL" sz="1200" b="0" i="0" u="none" strike="noStrike" kern="1200" dirty="0">
                <a:solidFill>
                  <a:schemeClr val="tx1"/>
                </a:solidFill>
                <a:effectLst/>
                <a:latin typeface="+mn-lt"/>
                <a:ea typeface="+mn-ea"/>
                <a:cs typeface="+mn-cs"/>
              </a:rPr>
              <a:t>communicatief. Bovendien ben je zelfverzekerd, kun je slagvaardig optreden</a:t>
            </a:r>
            <a:endParaRPr lang="nl-NL" b="0" dirty="0">
              <a:effectLst/>
            </a:endParaRPr>
          </a:p>
          <a:p>
            <a:pPr rtl="0"/>
            <a:r>
              <a:rPr lang="nl-NL" sz="1200" b="0" i="0" u="none" strike="noStrike" kern="1200" dirty="0">
                <a:solidFill>
                  <a:schemeClr val="tx1"/>
                </a:solidFill>
                <a:effectLst/>
                <a:latin typeface="+mn-lt"/>
                <a:ea typeface="+mn-ea"/>
                <a:cs typeface="+mn-cs"/>
              </a:rPr>
              <a:t>en heb je aandacht voor kwaliteit.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Je kunt verder Ieren tot ontwerper/projectleider (</a:t>
            </a:r>
            <a:r>
              <a:rPr lang="nl-NL" sz="1200" b="0" i="0" u="none" strike="noStrike" kern="1200" dirty="0" err="1">
                <a:solidFill>
                  <a:schemeClr val="tx1"/>
                </a:solidFill>
                <a:effectLst/>
                <a:latin typeface="+mn-lt"/>
                <a:ea typeface="+mn-ea"/>
                <a:cs typeface="+mn-cs"/>
              </a:rPr>
              <a:t>Associate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Degree</a:t>
            </a:r>
            <a:r>
              <a:rPr lang="nl-NL" sz="1200" b="0" i="0" u="none" strike="noStrike" kern="1200" dirty="0">
                <a:solidFill>
                  <a:schemeClr val="tx1"/>
                </a:solidFill>
                <a:effectLst/>
                <a:latin typeface="+mn-lt"/>
                <a:ea typeface="+mn-ea"/>
                <a:cs typeface="+mn-cs"/>
              </a:rPr>
              <a:t>:</a:t>
            </a:r>
            <a:endParaRPr lang="nl-NL" b="0" dirty="0">
              <a:effectLst/>
            </a:endParaRPr>
          </a:p>
          <a:p>
            <a:pPr rtl="0"/>
            <a:r>
              <a:rPr lang="nl-NL" sz="1200" b="0" i="0" u="none" strike="noStrike" kern="1200" dirty="0">
                <a:solidFill>
                  <a:schemeClr val="tx1"/>
                </a:solidFill>
                <a:effectLst/>
                <a:latin typeface="+mn-lt"/>
                <a:ea typeface="+mn-ea"/>
                <a:cs typeface="+mn-cs"/>
              </a:rPr>
              <a:t>Elektrotechniek). Ook kun je je verbreden tot servicetechnicus elektrotechniek</a:t>
            </a:r>
            <a:endParaRPr lang="nl-NL" b="0" dirty="0">
              <a:effectLst/>
            </a:endParaRPr>
          </a:p>
          <a:p>
            <a:pPr rtl="0"/>
            <a:r>
              <a:rPr lang="nl-NL" sz="1200" b="0" i="0" u="none" strike="noStrike" kern="1200" dirty="0">
                <a:solidFill>
                  <a:schemeClr val="tx1"/>
                </a:solidFill>
                <a:effectLst/>
                <a:latin typeface="+mn-lt"/>
                <a:ea typeface="+mn-ea"/>
                <a:cs typeface="+mn-cs"/>
              </a:rPr>
              <a:t>of werkvoorbereider installatie. En je kunt doorstromen naar het hbo. Technische/natuurkundige hbo-opleidingen als elektrotechniek,</a:t>
            </a:r>
            <a:endParaRPr lang="nl-NL" b="0" dirty="0">
              <a:effectLst/>
            </a:endParaRPr>
          </a:p>
          <a:p>
            <a:pPr rtl="0"/>
            <a:r>
              <a:rPr lang="nl-NL" sz="1200" b="0" i="0" u="none" strike="noStrike" kern="1200" dirty="0">
                <a:solidFill>
                  <a:schemeClr val="tx1"/>
                </a:solidFill>
                <a:effectLst/>
                <a:latin typeface="+mn-lt"/>
                <a:ea typeface="+mn-ea"/>
                <a:cs typeface="+mn-cs"/>
              </a:rPr>
              <a:t>technische bedrijfskunde en industrieel product ontwerpen </a:t>
            </a:r>
            <a:r>
              <a:rPr lang="nl-NL" sz="1200" b="0" i="0" u="none" strike="noStrike" kern="1200" dirty="0" err="1">
                <a:solidFill>
                  <a:schemeClr val="tx1"/>
                </a:solidFill>
                <a:effectLst/>
                <a:latin typeface="+mn-lt"/>
                <a:ea typeface="+mn-ea"/>
                <a:cs typeface="+mn-cs"/>
              </a:rPr>
              <a:t>Iiggen</a:t>
            </a:r>
            <a:r>
              <a:rPr lang="nl-NL" sz="1200" b="0" i="0" u="none" strike="noStrike" kern="1200" dirty="0">
                <a:solidFill>
                  <a:schemeClr val="tx1"/>
                </a:solidFill>
                <a:effectLst/>
                <a:latin typeface="+mn-lt"/>
                <a:ea typeface="+mn-ea"/>
                <a:cs typeface="+mn-cs"/>
              </a:rPr>
              <a:t> het meest voor de hand.</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38</a:t>
            </a:fld>
            <a:endParaRPr lang="nl-NL"/>
          </a:p>
        </p:txBody>
      </p:sp>
    </p:spTree>
    <p:extLst>
      <p:ext uri="{BB962C8B-B14F-4D97-AF65-F5344CB8AC3E}">
        <p14:creationId xmlns:p14="http://schemas.microsoft.com/office/powerpoint/2010/main" val="739746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Monteur werktuigkundige installaties</a:t>
            </a:r>
            <a:endParaRPr lang="nl-NL" b="0" dirty="0">
              <a:effectLst/>
            </a:endParaRPr>
          </a:p>
          <a:p>
            <a:pPr rtl="0"/>
            <a:r>
              <a:rPr lang="nl-NL" sz="1200" b="0" i="0" u="none" strike="noStrike" kern="1200" dirty="0">
                <a:solidFill>
                  <a:schemeClr val="tx1"/>
                </a:solidFill>
                <a:effectLst/>
                <a:latin typeface="+mn-lt"/>
                <a:ea typeface="+mn-ea"/>
                <a:cs typeface="+mn-cs"/>
              </a:rPr>
              <a:t>Als monteur werktuigkundige installaties ben je vooral met de uitvoering van</a:t>
            </a:r>
            <a:endParaRPr lang="nl-NL" b="0" dirty="0">
              <a:effectLst/>
            </a:endParaRPr>
          </a:p>
          <a:p>
            <a:pPr rtl="0"/>
            <a:r>
              <a:rPr lang="nl-NL" sz="1200" b="0" i="0" u="none" strike="noStrike" kern="1200" dirty="0">
                <a:solidFill>
                  <a:schemeClr val="tx1"/>
                </a:solidFill>
                <a:effectLst/>
                <a:latin typeface="+mn-lt"/>
                <a:ea typeface="+mn-ea"/>
                <a:cs typeface="+mn-cs"/>
              </a:rPr>
              <a:t>klussen bezig. Je bent vaak samen met een eerste monteur werktuigkundige</a:t>
            </a:r>
            <a:endParaRPr lang="nl-NL" b="0" dirty="0">
              <a:effectLst/>
            </a:endParaRPr>
          </a:p>
          <a:p>
            <a:pPr rtl="0"/>
            <a:r>
              <a:rPr lang="nl-NL" sz="1200" b="0" i="0" u="none" strike="noStrike" kern="1200" dirty="0">
                <a:solidFill>
                  <a:schemeClr val="tx1"/>
                </a:solidFill>
                <a:effectLst/>
                <a:latin typeface="+mn-lt"/>
                <a:ea typeface="+mn-ea"/>
                <a:cs typeface="+mn-cs"/>
              </a:rPr>
              <a:t>installaties of de eerste monteur op pad om bij klanten installaties voor te</a:t>
            </a:r>
            <a:endParaRPr lang="nl-NL" b="0" dirty="0">
              <a:effectLst/>
            </a:endParaRPr>
          </a:p>
          <a:p>
            <a:pPr rtl="0"/>
            <a:r>
              <a:rPr lang="nl-NL" sz="1200" b="0" i="0" u="none" strike="noStrike" kern="1200" dirty="0">
                <a:solidFill>
                  <a:schemeClr val="tx1"/>
                </a:solidFill>
                <a:effectLst/>
                <a:latin typeface="+mn-lt"/>
                <a:ea typeface="+mn-ea"/>
                <a:cs typeface="+mn-cs"/>
              </a:rPr>
              <a:t>bereiden en aan te leggen. Je kunt goed samenwerken en je bent klantbewust.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Je kunt doorleren tot eerste monteur werktuigkundige installaties, eerste monteur dak, servicemonteur installatietechniek of technisch tekenaar.</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40</a:t>
            </a:fld>
            <a:endParaRPr lang="nl-NL"/>
          </a:p>
        </p:txBody>
      </p:sp>
    </p:spTree>
    <p:extLst>
      <p:ext uri="{BB962C8B-B14F-4D97-AF65-F5344CB8AC3E}">
        <p14:creationId xmlns:p14="http://schemas.microsoft.com/office/powerpoint/2010/main" val="2602604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Eerste monteur werktuigkundige installaties (woning, utiliteit, dakbedekking)</a:t>
            </a:r>
            <a:endParaRPr lang="nl-NL" b="0" dirty="0">
              <a:effectLst/>
            </a:endParaRPr>
          </a:p>
          <a:p>
            <a:pPr rtl="0"/>
            <a:r>
              <a:rPr lang="nl-NL" sz="1200" b="0" i="0" u="none" strike="noStrike" kern="1200" dirty="0">
                <a:solidFill>
                  <a:schemeClr val="tx1"/>
                </a:solidFill>
                <a:effectLst/>
                <a:latin typeface="+mn-lt"/>
                <a:ea typeface="+mn-ea"/>
                <a:cs typeface="+mn-cs"/>
              </a:rPr>
              <a:t>Je werkt bij particulieren in huis of in een nieuwbouwproject. Of je bent met</a:t>
            </a:r>
            <a:endParaRPr lang="nl-NL" b="0" dirty="0">
              <a:effectLst/>
            </a:endParaRPr>
          </a:p>
          <a:p>
            <a:pPr rtl="0"/>
            <a:r>
              <a:rPr lang="nl-NL" sz="1200" b="0" i="0" u="none" strike="noStrike" kern="1200" dirty="0">
                <a:solidFill>
                  <a:schemeClr val="tx1"/>
                </a:solidFill>
                <a:effectLst/>
                <a:latin typeface="+mn-lt"/>
                <a:ea typeface="+mn-ea"/>
                <a:cs typeface="+mn-cs"/>
              </a:rPr>
              <a:t>groter werk bezig: je installeert samen met collega’s systemen die het klimaat</a:t>
            </a:r>
            <a:endParaRPr lang="nl-NL" b="0" dirty="0">
              <a:effectLst/>
            </a:endParaRPr>
          </a:p>
          <a:p>
            <a:pPr rtl="0"/>
            <a:r>
              <a:rPr lang="nl-NL" sz="1200" b="0" i="0" u="none" strike="noStrike" kern="1200" dirty="0">
                <a:solidFill>
                  <a:schemeClr val="tx1"/>
                </a:solidFill>
                <a:effectLst/>
                <a:latin typeface="+mn-lt"/>
                <a:ea typeface="+mn-ea"/>
                <a:cs typeface="+mn-cs"/>
              </a:rPr>
              <a:t>regelen in grote openbare gebouwen, zoals ziekenhuizen en scholen. Je weet</a:t>
            </a:r>
            <a:endParaRPr lang="nl-NL" b="0" dirty="0">
              <a:effectLst/>
            </a:endParaRPr>
          </a:p>
          <a:p>
            <a:pPr rtl="0"/>
            <a:r>
              <a:rPr lang="nl-NL" sz="1200" b="0" i="0" u="none" strike="noStrike" kern="1200" dirty="0">
                <a:solidFill>
                  <a:schemeClr val="tx1"/>
                </a:solidFill>
                <a:effectLst/>
                <a:latin typeface="+mn-lt"/>
                <a:ea typeface="+mn-ea"/>
                <a:cs typeface="+mn-cs"/>
              </a:rPr>
              <a:t>alles van het installeren en repareren van dakbedekkingen, goten en regenpijpen.</a:t>
            </a:r>
            <a:endParaRPr lang="nl-NL" b="0" dirty="0">
              <a:effectLst/>
            </a:endParaRPr>
          </a:p>
          <a:p>
            <a:pPr rtl="0"/>
            <a:r>
              <a:rPr lang="nl-NL" sz="1200" b="0" i="0" u="none" strike="noStrike" kern="1200" dirty="0">
                <a:solidFill>
                  <a:schemeClr val="tx1"/>
                </a:solidFill>
                <a:effectLst/>
                <a:latin typeface="+mn-lt"/>
                <a:ea typeface="+mn-ea"/>
                <a:cs typeface="+mn-cs"/>
              </a:rPr>
              <a:t>Tijdens de klus begeleid je een monteur werktuigkundige installaties. Je helpt hem op weg, toont begrip en bent geduldig. Verder kun je - bijvoorbeeld in overleg met elektromonteurs (monteur elektrotechnische installaties) of tegelzetters - goed je ideeën naar voren brengen. Je kunt goed samenwerken, bent klantbewust en zelfverzekerd en je hebt aandacht voor kwaliteit.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Als eerste monteur werktuigkundige installaties kun je verder Ieren tot leidinggevend monteur werktuigkundige installaties, servicetechnicus installatietechniek, werkvoorbereider installatie. Ook kun je je verbreden tot eerste monteur dak, servicemonteur installatietechniek of technisch tekenaar. </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41</a:t>
            </a:fld>
            <a:endParaRPr lang="nl-NL"/>
          </a:p>
        </p:txBody>
      </p:sp>
    </p:spTree>
    <p:extLst>
      <p:ext uri="{BB962C8B-B14F-4D97-AF65-F5344CB8AC3E}">
        <p14:creationId xmlns:p14="http://schemas.microsoft.com/office/powerpoint/2010/main" val="1862236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Technicus service en onderhoud werktuigkundige installaties</a:t>
            </a:r>
            <a:endParaRPr lang="en-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42</a:t>
            </a:fld>
            <a:endParaRPr lang="nl-NL"/>
          </a:p>
        </p:txBody>
      </p:sp>
    </p:spTree>
    <p:extLst>
      <p:ext uri="{BB962C8B-B14F-4D97-AF65-F5344CB8AC3E}">
        <p14:creationId xmlns:p14="http://schemas.microsoft.com/office/powerpoint/2010/main" val="2837885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Bij een mbo-opleiding installatietechniek kun je meteen in de praktijk leren bij een bedrijf.</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45</a:t>
            </a:fld>
            <a:endParaRPr lang="nl-NL"/>
          </a:p>
        </p:txBody>
      </p:sp>
    </p:spTree>
    <p:extLst>
      <p:ext uri="{BB962C8B-B14F-4D97-AF65-F5344CB8AC3E}">
        <p14:creationId xmlns:p14="http://schemas.microsoft.com/office/powerpoint/2010/main" val="1282515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Hoe nu verder?</a:t>
            </a:r>
            <a:endParaRPr lang="nl-NL" b="0" dirty="0">
              <a:effectLst/>
            </a:endParaRPr>
          </a:p>
          <a:p>
            <a:pPr rtl="0"/>
            <a:r>
              <a:rPr lang="nl-NL" sz="1200" b="0" i="0" u="none" strike="noStrike" kern="1200" dirty="0">
                <a:solidFill>
                  <a:schemeClr val="tx1"/>
                </a:solidFill>
                <a:effectLst/>
                <a:latin typeface="+mn-lt"/>
                <a:ea typeface="+mn-ea"/>
                <a:cs typeface="+mn-cs"/>
              </a:rPr>
              <a:t>Je volgende stap is het mbo, waar je kiest voor een installatietechniek opleiding. Daar kan je kiezen voor BOL of BBL: de </a:t>
            </a:r>
            <a:r>
              <a:rPr lang="nl-NL" sz="1200" b="0" i="0" u="none" strike="noStrike" kern="1200" dirty="0" err="1">
                <a:solidFill>
                  <a:schemeClr val="tx1"/>
                </a:solidFill>
                <a:effectLst/>
                <a:latin typeface="+mn-lt"/>
                <a:ea typeface="+mn-ea"/>
                <a:cs typeface="+mn-cs"/>
              </a:rPr>
              <a:t>Beroepsopleidende</a:t>
            </a:r>
            <a:r>
              <a:rPr lang="nl-NL" sz="1200" b="0" i="0" u="none" strike="noStrike" kern="1200" dirty="0">
                <a:solidFill>
                  <a:schemeClr val="tx1"/>
                </a:solidFill>
                <a:effectLst/>
                <a:latin typeface="+mn-lt"/>
                <a:ea typeface="+mn-ea"/>
                <a:cs typeface="+mn-cs"/>
              </a:rPr>
              <a:t> Leerweg of de Beroepsbegeleidende Leerweg. Bij BOL ga je het grootste deel van de tijd naar school en loop je stage bij één of meerdere installatiebedrijven. Bij BBL leer je in de praktijk door in dienst te gaan bij een installatie- of opleidingsbedrijf. Daarnaast ga je meestal één dag in de week naar school toe. Welke leerweg past het beste bij jou?</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46</a:t>
            </a:fld>
            <a:endParaRPr lang="nl-NL"/>
          </a:p>
        </p:txBody>
      </p:sp>
    </p:spTree>
    <p:extLst>
      <p:ext uri="{BB962C8B-B14F-4D97-AF65-F5344CB8AC3E}">
        <p14:creationId xmlns:p14="http://schemas.microsoft.com/office/powerpoint/2010/main" val="3025264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Vandaag is installatietechniek al belangrijk. Maar in de toekomst? Dan is het echt onmisbaar! Al die windmolens en zonnepanelen? Installatietechniek. Supersnel, 5G of zelfs 6G? Installatietechniek. Robots en digitalisering? Ja, je raadt het al: installatietechniek! En jij staat aan het begin van deze grote, spannende veranderingen.</a:t>
            </a:r>
            <a:endParaRPr lang="nl-NL" b="0" dirty="0">
              <a:effectLst/>
            </a:endParaRPr>
          </a:p>
          <a:p>
            <a:br>
              <a:rPr lang="nl-NL" b="0" dirty="0">
                <a:effectLst/>
              </a:rPr>
            </a:br>
            <a:r>
              <a:rPr lang="nl-NL" sz="1200" b="0" i="0" u="none" strike="noStrike" kern="1200" dirty="0">
                <a:solidFill>
                  <a:schemeClr val="tx1"/>
                </a:solidFill>
                <a:effectLst/>
                <a:latin typeface="+mn-lt"/>
                <a:ea typeface="+mn-ea"/>
                <a:cs typeface="+mn-cs"/>
              </a:rPr>
              <a:t>Optioneel: </a:t>
            </a:r>
            <a:r>
              <a:rPr lang="nl-NL" sz="1200" b="0" i="0" u="sng" strike="noStrike" kern="1200" dirty="0">
                <a:solidFill>
                  <a:schemeClr val="tx1"/>
                </a:solidFill>
                <a:effectLst/>
                <a:latin typeface="+mn-lt"/>
                <a:ea typeface="+mn-ea"/>
                <a:cs typeface="+mn-cs"/>
                <a:hlinkClick r:id="rId3"/>
              </a:rPr>
              <a:t>https://vimeo.com/428709059</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7</a:t>
            </a:fld>
            <a:endParaRPr lang="nl-NL"/>
          </a:p>
        </p:txBody>
      </p:sp>
    </p:spTree>
    <p:extLst>
      <p:ext uri="{BB962C8B-B14F-4D97-AF65-F5344CB8AC3E}">
        <p14:creationId xmlns:p14="http://schemas.microsoft.com/office/powerpoint/2010/main" val="2448550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Met deze les leer je de verschillende kanten van installatietechniek kennen; de verschillende rollen - van bedenker tot uitvoerder -, de specialisaties en de verschillende plekken waar je aan de slag kunt gaan..</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Innovatieve wijken vormen het overkoepelende thema van het online lesmateriaal. Innovatieve wijken wekken verwondering op: verticale wijken, drijvende wijken, </a:t>
            </a:r>
            <a:r>
              <a:rPr lang="nl-NL" sz="1200" b="0" i="0" u="none" strike="noStrike" kern="1200" dirty="0" err="1">
                <a:solidFill>
                  <a:schemeClr val="tx1"/>
                </a:solidFill>
                <a:effectLst/>
                <a:latin typeface="+mn-lt"/>
                <a:ea typeface="+mn-ea"/>
                <a:cs typeface="+mn-cs"/>
              </a:rPr>
              <a:t>tiny</a:t>
            </a:r>
            <a:r>
              <a:rPr lang="nl-NL" sz="1200" b="0" i="0" u="none" strike="noStrike" kern="1200" dirty="0">
                <a:solidFill>
                  <a:schemeClr val="tx1"/>
                </a:solidFill>
                <a:effectLst/>
                <a:latin typeface="+mn-lt"/>
                <a:ea typeface="+mn-ea"/>
                <a:cs typeface="+mn-cs"/>
              </a:rPr>
              <a:t> wijken, agrarische wijken en </a:t>
            </a:r>
            <a:r>
              <a:rPr lang="nl-NL" sz="1200" b="0" i="0" u="none" strike="noStrike" kern="1200" dirty="0" err="1">
                <a:solidFill>
                  <a:schemeClr val="tx1"/>
                </a:solidFill>
                <a:effectLst/>
                <a:latin typeface="+mn-lt"/>
                <a:ea typeface="+mn-ea"/>
                <a:cs typeface="+mn-cs"/>
              </a:rPr>
              <a:t>ecowijken</a:t>
            </a:r>
            <a:r>
              <a:rPr lang="nl-NL" sz="1200" b="0" i="0" u="none" strike="noStrike" kern="1200" dirty="0">
                <a:solidFill>
                  <a:schemeClr val="tx1"/>
                </a:solidFill>
                <a:effectLst/>
                <a:latin typeface="+mn-lt"/>
                <a:ea typeface="+mn-ea"/>
                <a:cs typeface="+mn-cs"/>
              </a:rPr>
              <a:t>. De ontwikkelingen die er plaatsvinden doen een breed beroep op installatietechniek. Het verbindt alles in de wijk met elkaar. Door uit te gaan van een uitdagende, innovatieve omgeving laten we leerlingen zien wat er nu al mogelijk is, maar ook wat er in de toekomst allemaal mogelijk zal zijn.</a:t>
            </a:r>
            <a:endParaRPr lang="nl-NL" b="0" dirty="0">
              <a:effectLst/>
            </a:endParaRPr>
          </a:p>
          <a:p>
            <a:pPr rtl="0"/>
            <a:br>
              <a:rPr lang="nl-NL" b="0" dirty="0">
                <a:effectLst/>
              </a:rPr>
            </a:br>
            <a:r>
              <a:rPr lang="nl-NL" sz="1200" b="0" i="0" u="none" strike="noStrike" kern="1200" dirty="0" err="1">
                <a:solidFill>
                  <a:schemeClr val="tx1"/>
                </a:solidFill>
                <a:effectLst/>
                <a:latin typeface="+mn-lt"/>
                <a:ea typeface="+mn-ea"/>
                <a:cs typeface="+mn-cs"/>
              </a:rPr>
              <a:t>Kiesinstallatie.nl</a:t>
            </a:r>
            <a:r>
              <a:rPr lang="nl-NL" sz="1200" b="0" i="0" u="none" strike="noStrike" kern="1200" dirty="0">
                <a:solidFill>
                  <a:schemeClr val="tx1"/>
                </a:solidFill>
                <a:effectLst/>
                <a:latin typeface="+mn-lt"/>
                <a:ea typeface="+mn-ea"/>
                <a:cs typeface="+mn-cs"/>
              </a:rPr>
              <a:t> biedt vier lessen:</a:t>
            </a:r>
            <a:endParaRPr lang="nl-NL" b="0" dirty="0">
              <a:effectLst/>
            </a:endParaRPr>
          </a:p>
          <a:p>
            <a:pPr rtl="0"/>
            <a:br>
              <a:rPr lang="nl-NL" b="0" dirty="0">
                <a:effectLst/>
              </a:rPr>
            </a:br>
            <a:r>
              <a:rPr lang="nl-NL" sz="1200" b="0" i="0" u="sng" kern="1200" dirty="0">
                <a:solidFill>
                  <a:schemeClr val="tx1"/>
                </a:solidFill>
                <a:effectLst/>
                <a:latin typeface="+mn-lt"/>
                <a:ea typeface="+mn-ea"/>
                <a:cs typeface="+mn-cs"/>
              </a:rPr>
              <a:t>Project 1: De verticale wijk</a:t>
            </a:r>
            <a:endParaRPr lang="nl-NL" b="0" dirty="0">
              <a:effectLst/>
            </a:endParaRPr>
          </a:p>
          <a:p>
            <a:pPr rtl="0"/>
            <a:r>
              <a:rPr lang="nl-NL" sz="1200" b="0" i="0" u="none" strike="noStrike" kern="1200" dirty="0">
                <a:solidFill>
                  <a:schemeClr val="tx1"/>
                </a:solidFill>
                <a:effectLst/>
                <a:latin typeface="+mn-lt"/>
                <a:ea typeface="+mn-ea"/>
                <a:cs typeface="+mn-cs"/>
              </a:rPr>
              <a:t>• Onderzoek 'Afval in de verticale wijk'</a:t>
            </a:r>
            <a:endParaRPr lang="nl-NL" b="0" dirty="0">
              <a:effectLst/>
            </a:endParaRPr>
          </a:p>
          <a:p>
            <a:pPr rtl="0"/>
            <a:r>
              <a:rPr lang="nl-NL" sz="1200" b="0" i="0" u="none" strike="noStrike" kern="1200" dirty="0">
                <a:solidFill>
                  <a:schemeClr val="tx1"/>
                </a:solidFill>
                <a:effectLst/>
                <a:latin typeface="+mn-lt"/>
                <a:ea typeface="+mn-ea"/>
                <a:cs typeface="+mn-cs"/>
              </a:rPr>
              <a:t>• Onderzoek 'Veiligheid in de verticale wijk'</a:t>
            </a:r>
            <a:endParaRPr lang="nl-NL" b="0" dirty="0">
              <a:effectLst/>
            </a:endParaRPr>
          </a:p>
          <a:p>
            <a:pPr rtl="0"/>
            <a:br>
              <a:rPr lang="nl-NL" b="0" dirty="0">
                <a:effectLst/>
              </a:rPr>
            </a:br>
            <a:r>
              <a:rPr lang="nl-NL" sz="1200" b="0" i="0" u="sng" kern="1200" dirty="0">
                <a:solidFill>
                  <a:schemeClr val="tx1"/>
                </a:solidFill>
                <a:effectLst/>
                <a:latin typeface="+mn-lt"/>
                <a:ea typeface="+mn-ea"/>
                <a:cs typeface="+mn-cs"/>
              </a:rPr>
              <a:t>Project 2: De drijvende wijk</a:t>
            </a:r>
            <a:endParaRPr lang="nl-NL" b="0" dirty="0">
              <a:effectLst/>
            </a:endParaRPr>
          </a:p>
          <a:p>
            <a:pPr rtl="0"/>
            <a:r>
              <a:rPr lang="nl-NL" sz="1200" b="0" i="0" u="none" strike="noStrike" kern="1200" dirty="0">
                <a:solidFill>
                  <a:schemeClr val="tx1"/>
                </a:solidFill>
                <a:effectLst/>
                <a:latin typeface="+mn-lt"/>
                <a:ea typeface="+mn-ea"/>
                <a:cs typeface="+mn-cs"/>
              </a:rPr>
              <a:t>• Onderzoek 'Energie binnen de drijvende wijk'</a:t>
            </a:r>
            <a:endParaRPr lang="nl-NL" b="0" dirty="0">
              <a:effectLst/>
            </a:endParaRPr>
          </a:p>
          <a:p>
            <a:pPr rtl="0"/>
            <a:r>
              <a:rPr lang="nl-NL" sz="1200" b="0" i="0" u="none" strike="noStrike" kern="1200" dirty="0">
                <a:solidFill>
                  <a:schemeClr val="tx1"/>
                </a:solidFill>
                <a:effectLst/>
                <a:latin typeface="+mn-lt"/>
                <a:ea typeface="+mn-ea"/>
                <a:cs typeface="+mn-cs"/>
              </a:rPr>
              <a:t>• Onderzoek 'Water binnen de drijvende wijk'</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47</a:t>
            </a:fld>
            <a:endParaRPr lang="nl-NL"/>
          </a:p>
        </p:txBody>
      </p:sp>
    </p:spTree>
    <p:extLst>
      <p:ext uri="{BB962C8B-B14F-4D97-AF65-F5344CB8AC3E}">
        <p14:creationId xmlns:p14="http://schemas.microsoft.com/office/powerpoint/2010/main" val="338584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8</a:t>
            </a:fld>
            <a:endParaRPr lang="nl-NL"/>
          </a:p>
        </p:txBody>
      </p:sp>
    </p:spTree>
    <p:extLst>
      <p:ext uri="{BB962C8B-B14F-4D97-AF65-F5344CB8AC3E}">
        <p14:creationId xmlns:p14="http://schemas.microsoft.com/office/powerpoint/2010/main" val="638440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Het juiste antwoord is elektrotechnische installaties. De stoplichten die het verkeer in goede banen leiden, werken dankzij elektrotechnische installaties. Dus let goed op de volgende keer als jij onderweg bent. Installatietechniek is echt overal om je heen!</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10</a:t>
            </a:fld>
            <a:endParaRPr lang="nl-NL"/>
          </a:p>
        </p:txBody>
      </p:sp>
    </p:spTree>
    <p:extLst>
      <p:ext uri="{BB962C8B-B14F-4D97-AF65-F5344CB8AC3E}">
        <p14:creationId xmlns:p14="http://schemas.microsoft.com/office/powerpoint/2010/main" val="3502866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Datanetwerken, telefoon- en beveiligingssystemen, verkeerslichten: we komen ze overal tegen. Thuis, op het werk en onderweg. Als monteurs die systemen niet goed afstellen, inregelen en onderhouden, gaat er heel veel mis. Verkeerslichten die het niet doen, beveiligingssystemen die zomaar alarm slaan of juist helemaal niet, computers die niet meer met elkaar kunnen communiceren en telefoons die het niet meer doen. Zonder elektrotechnische installaties loopt het allemaal in de soep!</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11</a:t>
            </a:fld>
            <a:endParaRPr lang="nl-NL"/>
          </a:p>
        </p:txBody>
      </p:sp>
    </p:spTree>
    <p:extLst>
      <p:ext uri="{BB962C8B-B14F-4D97-AF65-F5344CB8AC3E}">
        <p14:creationId xmlns:p14="http://schemas.microsoft.com/office/powerpoint/2010/main" val="1685792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Je hebt natuurlijk aanleg voor techniek. Je doet graag dingen samen met anderen, maar vindt het ook leuk om alleen op pad te zijn. Je kunt heel nauwkeurig werken en je bent alert op fouten. Daarnaast ben je dienstverlenend en klantgericht. Je kunt dus ook goed met andere mensen omgaan. Bovendien heb je aandacht voor veiligheid en milieu. Ook is het belangrijk dat je graag met je handen bezig bent. Je moet snel en tegelijk zorgvuldig kunnen werken en je gemakkelijk aanpassen aan verschillende situaties. Je durft initiatief te nemen en hebt een groot verantwoordelijkheidsgevoel. Je zet je graag in voor de ander en hecht veel waarde aan het nakomen van afspraken.</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13</a:t>
            </a:fld>
            <a:endParaRPr lang="nl-NL"/>
          </a:p>
        </p:txBody>
      </p:sp>
    </p:spTree>
    <p:extLst>
      <p:ext uri="{BB962C8B-B14F-4D97-AF65-F5344CB8AC3E}">
        <p14:creationId xmlns:p14="http://schemas.microsoft.com/office/powerpoint/2010/main" val="2130362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Monteur elektrotechnische installaties</a:t>
            </a:r>
            <a:endParaRPr lang="nl-NL" b="0" dirty="0">
              <a:effectLst/>
            </a:endParaRPr>
          </a:p>
          <a:p>
            <a:pPr rtl="0"/>
            <a:r>
              <a:rPr lang="nl-NL" sz="1200" b="0" i="0" u="none" strike="noStrike" kern="1200" dirty="0">
                <a:solidFill>
                  <a:schemeClr val="tx1"/>
                </a:solidFill>
                <a:effectLst/>
                <a:latin typeface="+mn-lt"/>
                <a:ea typeface="+mn-ea"/>
                <a:cs typeface="+mn-cs"/>
              </a:rPr>
              <a:t>Je installeert zowel eenvoudige als ingewikkelde elektrotechnische installaties</a:t>
            </a:r>
            <a:endParaRPr lang="nl-NL" b="0" dirty="0">
              <a:effectLst/>
            </a:endParaRPr>
          </a:p>
          <a:p>
            <a:pPr rtl="0"/>
            <a:r>
              <a:rPr lang="nl-NL" sz="1200" b="0" i="0" u="none" strike="noStrike" kern="1200" dirty="0">
                <a:solidFill>
                  <a:schemeClr val="tx1"/>
                </a:solidFill>
                <a:effectLst/>
                <a:latin typeface="+mn-lt"/>
                <a:ea typeface="+mn-ea"/>
                <a:cs typeface="+mn-cs"/>
              </a:rPr>
              <a:t>en onderdelen daarvan. Het is vooral praktisch uitvoerend werk. Dat doe je</a:t>
            </a:r>
            <a:endParaRPr lang="nl-NL" b="0" dirty="0">
              <a:effectLst/>
            </a:endParaRPr>
          </a:p>
          <a:p>
            <a:pPr rtl="0"/>
            <a:r>
              <a:rPr lang="nl-NL" sz="1200" b="0" i="0" u="none" strike="noStrike" kern="1200" dirty="0">
                <a:solidFill>
                  <a:schemeClr val="tx1"/>
                </a:solidFill>
                <a:effectLst/>
                <a:latin typeface="+mn-lt"/>
                <a:ea typeface="+mn-ea"/>
                <a:cs typeface="+mn-cs"/>
              </a:rPr>
              <a:t>alleen of samen met collega’s. Door je te presenteren als ambassadeur van</a:t>
            </a:r>
            <a:endParaRPr lang="nl-NL" b="0" dirty="0">
              <a:effectLst/>
            </a:endParaRPr>
          </a:p>
          <a:p>
            <a:pPr rtl="0"/>
            <a:r>
              <a:rPr lang="nl-NL" sz="1200" b="0" i="0" u="none" strike="noStrike" kern="1200" dirty="0">
                <a:solidFill>
                  <a:schemeClr val="tx1"/>
                </a:solidFill>
                <a:effectLst/>
                <a:latin typeface="+mn-lt"/>
                <a:ea typeface="+mn-ea"/>
                <a:cs typeface="+mn-cs"/>
              </a:rPr>
              <a:t>jouw bedrijf weet je klanten aan het bedrijf te binden. Je kunt goed samenwerken,</a:t>
            </a:r>
            <a:endParaRPr lang="nl-NL" b="0" dirty="0">
              <a:effectLst/>
            </a:endParaRPr>
          </a:p>
          <a:p>
            <a:pPr rtl="0"/>
            <a:r>
              <a:rPr lang="nl-NL" sz="1200" b="0" i="0" u="none" strike="noStrike" kern="1200" dirty="0">
                <a:solidFill>
                  <a:schemeClr val="tx1"/>
                </a:solidFill>
                <a:effectLst/>
                <a:latin typeface="+mn-lt"/>
                <a:ea typeface="+mn-ea"/>
                <a:cs typeface="+mn-cs"/>
              </a:rPr>
              <a:t>bent klantbewust en je hebt aandacht voor kwaliteit.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Je kunt verder leren tot eerste monteur elektrotechnische installaties, servicemonteur elektrotechniek of technisch tekenaar.</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15</a:t>
            </a:fld>
            <a:endParaRPr lang="nl-NL"/>
          </a:p>
        </p:txBody>
      </p:sp>
    </p:spTree>
    <p:extLst>
      <p:ext uri="{BB962C8B-B14F-4D97-AF65-F5344CB8AC3E}">
        <p14:creationId xmlns:p14="http://schemas.microsoft.com/office/powerpoint/2010/main" val="1494732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Eerste monteur elektronische installaties woning en utiliteit</a:t>
            </a:r>
            <a:endParaRPr lang="nl-NL" b="0" dirty="0">
              <a:effectLst/>
            </a:endParaRPr>
          </a:p>
          <a:p>
            <a:pPr rtl="0"/>
            <a:r>
              <a:rPr lang="nl-NL" sz="1200" b="0" i="0" u="none" strike="noStrike" kern="1200" dirty="0">
                <a:solidFill>
                  <a:schemeClr val="tx1"/>
                </a:solidFill>
                <a:effectLst/>
                <a:latin typeface="+mn-lt"/>
                <a:ea typeface="+mn-ea"/>
                <a:cs typeface="+mn-cs"/>
              </a:rPr>
              <a:t>Je installeert zowel eenvoudige als ingewikkelde elektrotechnische installaties en</a:t>
            </a:r>
            <a:endParaRPr lang="nl-NL" b="0" dirty="0">
              <a:effectLst/>
            </a:endParaRPr>
          </a:p>
          <a:p>
            <a:pPr rtl="0"/>
            <a:r>
              <a:rPr lang="nl-NL" sz="1200" b="0" i="0" u="none" strike="noStrike" kern="1200" dirty="0">
                <a:solidFill>
                  <a:schemeClr val="tx1"/>
                </a:solidFill>
                <a:effectLst/>
                <a:latin typeface="+mn-lt"/>
                <a:ea typeface="+mn-ea"/>
                <a:cs typeface="+mn-cs"/>
              </a:rPr>
              <a:t>onderdelen daarvan. Ook verzorg je het periodiek onderhoud. Je stelt besturingsprogramma’s in en regelt installaties in. Bovendien begeleid je andere monteurs. Door je te presenteren als ambassadeur van het bedrijf weet je klanten aan het bedrijf te binden. Je kunt goed samenwerken, bent klantbewust en zelfverzekerd en je hebt aandacht voor kwaliteit.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Je kunt verder leren tot leidinggevend monteur elektrotechnische</a:t>
            </a:r>
            <a:endParaRPr lang="nl-NL" b="0" dirty="0">
              <a:effectLst/>
            </a:endParaRPr>
          </a:p>
          <a:p>
            <a:pPr rtl="0"/>
            <a:r>
              <a:rPr lang="nl-NL" sz="1200" b="0" i="0" u="none" strike="noStrike" kern="1200" dirty="0">
                <a:solidFill>
                  <a:schemeClr val="tx1"/>
                </a:solidFill>
                <a:effectLst/>
                <a:latin typeface="+mn-lt"/>
                <a:ea typeface="+mn-ea"/>
                <a:cs typeface="+mn-cs"/>
              </a:rPr>
              <a:t>installaties, servicetechnicus elektrotechniek en werkvoorbereider</a:t>
            </a:r>
            <a:endParaRPr lang="nl-NL" b="0" dirty="0">
              <a:effectLst/>
            </a:endParaRPr>
          </a:p>
          <a:p>
            <a:pPr rtl="0"/>
            <a:r>
              <a:rPr lang="nl-NL" sz="1200" b="0" i="0" u="none" strike="noStrike" kern="1200" dirty="0">
                <a:solidFill>
                  <a:schemeClr val="tx1"/>
                </a:solidFill>
                <a:effectLst/>
                <a:latin typeface="+mn-lt"/>
                <a:ea typeface="+mn-ea"/>
                <a:cs typeface="+mn-cs"/>
              </a:rPr>
              <a:t>installatie. Ook kun je je verbreden tot servicemonteur elektrotechniek</a:t>
            </a:r>
            <a:endParaRPr lang="nl-NL" b="0" dirty="0">
              <a:effectLst/>
            </a:endParaRPr>
          </a:p>
          <a:p>
            <a:pPr rtl="0"/>
            <a:r>
              <a:rPr lang="nl-NL" sz="1200" b="0" i="0" u="none" strike="noStrike" kern="1200" dirty="0">
                <a:solidFill>
                  <a:schemeClr val="tx1"/>
                </a:solidFill>
                <a:effectLst/>
                <a:latin typeface="+mn-lt"/>
                <a:ea typeface="+mn-ea"/>
                <a:cs typeface="+mn-cs"/>
              </a:rPr>
              <a:t>of technisch tekenaar.</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16</a:t>
            </a:fld>
            <a:endParaRPr lang="nl-NL"/>
          </a:p>
        </p:txBody>
      </p:sp>
    </p:spTree>
    <p:extLst>
      <p:ext uri="{BB962C8B-B14F-4D97-AF65-F5344CB8AC3E}">
        <p14:creationId xmlns:p14="http://schemas.microsoft.com/office/powerpoint/2010/main" val="3021700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90E9AD7-ABAB-9C40-9BE7-31792FBB5C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5076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BD51659-810B-0547-A976-EAA3D5316B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126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Verticale titel en tekst">
    <p:spTree>
      <p:nvGrpSpPr>
        <p:cNvPr id="1" name=""/>
        <p:cNvGrpSpPr/>
        <p:nvPr/>
      </p:nvGrpSpPr>
      <p:grpSpPr>
        <a:xfrm>
          <a:off x="0" y="0"/>
          <a:ext cx="0" cy="0"/>
          <a:chOff x="0" y="0"/>
          <a:chExt cx="0" cy="0"/>
        </a:xfrm>
      </p:grpSpPr>
      <p:pic>
        <p:nvPicPr>
          <p:cNvPr id="3" name="Afbeelding 2" descr="Afbeelding met tekst, licht, schermafbeelding&#10;&#10;Automatisch gegenereerde beschrijving">
            <a:extLst>
              <a:ext uri="{FF2B5EF4-FFF2-40B4-BE49-F238E27FC236}">
                <a16:creationId xmlns:a16="http://schemas.microsoft.com/office/drawing/2014/main" id="{B0DE7593-4512-644A-B01C-8FA029CA89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0219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el en verticale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AE9C856-F038-C541-8635-88864AA860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79544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Verticale titel en tekst">
    <p:spTree>
      <p:nvGrpSpPr>
        <p:cNvPr id="1" name=""/>
        <p:cNvGrpSpPr/>
        <p:nvPr/>
      </p:nvGrpSpPr>
      <p:grpSpPr>
        <a:xfrm>
          <a:off x="0" y="0"/>
          <a:ext cx="0" cy="0"/>
          <a:chOff x="0" y="0"/>
          <a:chExt cx="0" cy="0"/>
        </a:xfrm>
      </p:grpSpPr>
      <p:pic>
        <p:nvPicPr>
          <p:cNvPr id="4" name="Afbeelding 3" descr="Afbeelding met tekst&#10;&#10;Automatisch gegenereerde beschrijving">
            <a:extLst>
              <a:ext uri="{FF2B5EF4-FFF2-40B4-BE49-F238E27FC236}">
                <a16:creationId xmlns:a16="http://schemas.microsoft.com/office/drawing/2014/main" id="{18B6C1FF-130A-E547-80A0-D4D413B2B8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7848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el en verticale tekst">
    <p:spTree>
      <p:nvGrpSpPr>
        <p:cNvPr id="1" name=""/>
        <p:cNvGrpSpPr/>
        <p:nvPr/>
      </p:nvGrpSpPr>
      <p:grpSpPr>
        <a:xfrm>
          <a:off x="0" y="0"/>
          <a:ext cx="0" cy="0"/>
          <a:chOff x="0" y="0"/>
          <a:chExt cx="0" cy="0"/>
        </a:xfrm>
      </p:grpSpPr>
      <p:pic>
        <p:nvPicPr>
          <p:cNvPr id="4" name="Afbeelding 3" descr="Afbeelding met tekst, iPod, elektronica&#10;&#10;Automatisch gegenereerde beschrijving">
            <a:extLst>
              <a:ext uri="{FF2B5EF4-FFF2-40B4-BE49-F238E27FC236}">
                <a16:creationId xmlns:a16="http://schemas.microsoft.com/office/drawing/2014/main" id="{882DA0E6-F8A5-7A46-B353-1854E35508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B3C6718-2420-934F-1F02-D6E612E43C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9851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FB99781-D27C-8346-8452-AD70B23BF9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media 4">
            <a:extLst>
              <a:ext uri="{FF2B5EF4-FFF2-40B4-BE49-F238E27FC236}">
                <a16:creationId xmlns:a16="http://schemas.microsoft.com/office/drawing/2014/main" id="{3E93C231-03B5-6442-9E10-051A8CE47573}"/>
              </a:ext>
            </a:extLst>
          </p:cNvPr>
          <p:cNvSpPr>
            <a:spLocks noGrp="1"/>
          </p:cNvSpPr>
          <p:nvPr>
            <p:ph type="media" sz="quarter" idx="10"/>
          </p:nvPr>
        </p:nvSpPr>
        <p:spPr>
          <a:xfrm>
            <a:off x="2941638" y="1152525"/>
            <a:ext cx="6353175" cy="3897313"/>
          </a:xfrm>
          <a:prstGeom prst="rect">
            <a:avLst/>
          </a:prstGeom>
        </p:spPr>
        <p:txBody>
          <a:bodyPr/>
          <a:lstStyle/>
          <a:p>
            <a:endParaRPr lang="nl-NL"/>
          </a:p>
        </p:txBody>
      </p:sp>
    </p:spTree>
    <p:extLst>
      <p:ext uri="{BB962C8B-B14F-4D97-AF65-F5344CB8AC3E}">
        <p14:creationId xmlns:p14="http://schemas.microsoft.com/office/powerpoint/2010/main" val="961905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Verticale titel en tekst">
    <p:spTree>
      <p:nvGrpSpPr>
        <p:cNvPr id="1" name=""/>
        <p:cNvGrpSpPr/>
        <p:nvPr/>
      </p:nvGrpSpPr>
      <p:grpSpPr>
        <a:xfrm>
          <a:off x="0" y="0"/>
          <a:ext cx="0" cy="0"/>
          <a:chOff x="0" y="0"/>
          <a:chExt cx="0" cy="0"/>
        </a:xfrm>
      </p:grpSpPr>
      <p:pic>
        <p:nvPicPr>
          <p:cNvPr id="9" name="Afbeelding 8" descr="Afbeelding met tekst, person&#10;&#10;Automatisch gegenereerde beschrijving">
            <a:extLst>
              <a:ext uri="{FF2B5EF4-FFF2-40B4-BE49-F238E27FC236}">
                <a16:creationId xmlns:a16="http://schemas.microsoft.com/office/drawing/2014/main" id="{0CC9F7D1-361F-414E-B437-C7D8581909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1919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el en verticale tekst">
    <p:spTree>
      <p:nvGrpSpPr>
        <p:cNvPr id="1" name=""/>
        <p:cNvGrpSpPr/>
        <p:nvPr/>
      </p:nvGrpSpPr>
      <p:grpSpPr>
        <a:xfrm>
          <a:off x="0" y="0"/>
          <a:ext cx="0" cy="0"/>
          <a:chOff x="0" y="0"/>
          <a:chExt cx="0" cy="0"/>
        </a:xfrm>
      </p:grpSpPr>
      <p:pic>
        <p:nvPicPr>
          <p:cNvPr id="6" name="Afbeelding 5" descr="Afbeelding met tekst, persoon&#10;&#10;Automatisch gegenereerde beschrijving">
            <a:extLst>
              <a:ext uri="{FF2B5EF4-FFF2-40B4-BE49-F238E27FC236}">
                <a16:creationId xmlns:a16="http://schemas.microsoft.com/office/drawing/2014/main" id="{C5C85F6D-FCEF-FD4C-A764-A87B8954F8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6599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Verticale titel en teks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3077FBA-AE76-F042-ACCE-E62D8FD613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5035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3B1FC97-E906-3D47-94CE-9AF6B4989E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5DBA159-A20B-6BA3-2561-E349D36DCA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140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verticale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298FB29-07FD-6841-B34E-D90837133C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1925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EF45D6D-2029-504D-9E82-977328A725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0295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5_Verticale titel en tekst">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BF953C3-640F-7A41-A684-58743D75B5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3502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Verticale titel en tekst">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4CBC6F5-A4B9-7E40-A006-5DFE7F1653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6529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Verticale titel en tekst">
    <p:spTree>
      <p:nvGrpSpPr>
        <p:cNvPr id="1" name=""/>
        <p:cNvGrpSpPr/>
        <p:nvPr/>
      </p:nvGrpSpPr>
      <p:grpSpPr>
        <a:xfrm>
          <a:off x="0" y="0"/>
          <a:ext cx="0" cy="0"/>
          <a:chOff x="0" y="0"/>
          <a:chExt cx="0" cy="0"/>
        </a:xfrm>
      </p:grpSpPr>
      <p:pic>
        <p:nvPicPr>
          <p:cNvPr id="4" name="Afbeelding 3" descr="Afbeelding met tekst, binnen&#10;&#10;Automatisch gegenereerde beschrijving">
            <a:extLst>
              <a:ext uri="{FF2B5EF4-FFF2-40B4-BE49-F238E27FC236}">
                <a16:creationId xmlns:a16="http://schemas.microsoft.com/office/drawing/2014/main" id="{2D43F8AC-F18F-1846-9F40-33D506DD28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7926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Verticale titel en tekst">
    <p:spTree>
      <p:nvGrpSpPr>
        <p:cNvPr id="1" name=""/>
        <p:cNvGrpSpPr/>
        <p:nvPr/>
      </p:nvGrpSpPr>
      <p:grpSpPr>
        <a:xfrm>
          <a:off x="0" y="0"/>
          <a:ext cx="0" cy="0"/>
          <a:chOff x="0" y="0"/>
          <a:chExt cx="0" cy="0"/>
        </a:xfrm>
      </p:grpSpPr>
      <p:pic>
        <p:nvPicPr>
          <p:cNvPr id="6" name="Afbeelding 5" descr="Afbeelding met tekst, iPod, elektronica, computer&#10;&#10;Automatisch gegenereerde beschrijving">
            <a:extLst>
              <a:ext uri="{FF2B5EF4-FFF2-40B4-BE49-F238E27FC236}">
                <a16:creationId xmlns:a16="http://schemas.microsoft.com/office/drawing/2014/main" id="{4A4C7DC6-7F39-E143-8AD8-5ED7733105C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FF01BA9-4476-02FC-9E60-21C64E0CE8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1278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1137C21-CE08-0C4F-8D70-D5A9693E12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media 4">
            <a:extLst>
              <a:ext uri="{FF2B5EF4-FFF2-40B4-BE49-F238E27FC236}">
                <a16:creationId xmlns:a16="http://schemas.microsoft.com/office/drawing/2014/main" id="{E2AFE651-88AC-E045-A342-666EF65422B0}"/>
              </a:ext>
            </a:extLst>
          </p:cNvPr>
          <p:cNvSpPr>
            <a:spLocks noGrp="1"/>
          </p:cNvSpPr>
          <p:nvPr>
            <p:ph type="media" sz="quarter" idx="10"/>
          </p:nvPr>
        </p:nvSpPr>
        <p:spPr>
          <a:xfrm>
            <a:off x="2941638" y="1152525"/>
            <a:ext cx="6353175" cy="3897313"/>
          </a:xfrm>
          <a:prstGeom prst="rect">
            <a:avLst/>
          </a:prstGeom>
        </p:spPr>
        <p:txBody>
          <a:bodyPr/>
          <a:lstStyle/>
          <a:p>
            <a:endParaRPr lang="nl-NL"/>
          </a:p>
        </p:txBody>
      </p:sp>
    </p:spTree>
    <p:extLst>
      <p:ext uri="{BB962C8B-B14F-4D97-AF65-F5344CB8AC3E}">
        <p14:creationId xmlns:p14="http://schemas.microsoft.com/office/powerpoint/2010/main" val="433381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Verticale titel en tekst">
    <p:spTree>
      <p:nvGrpSpPr>
        <p:cNvPr id="1" name=""/>
        <p:cNvGrpSpPr/>
        <p:nvPr/>
      </p:nvGrpSpPr>
      <p:grpSpPr>
        <a:xfrm>
          <a:off x="0" y="0"/>
          <a:ext cx="0" cy="0"/>
          <a:chOff x="0" y="0"/>
          <a:chExt cx="0" cy="0"/>
        </a:xfrm>
      </p:grpSpPr>
      <p:pic>
        <p:nvPicPr>
          <p:cNvPr id="4" name="Afbeelding 3" descr="Afbeelding met tekst, persoon, speler&#10;&#10;Automatisch gegenereerde beschrijving">
            <a:extLst>
              <a:ext uri="{FF2B5EF4-FFF2-40B4-BE49-F238E27FC236}">
                <a16:creationId xmlns:a16="http://schemas.microsoft.com/office/drawing/2014/main" id="{C959AA0B-4244-BA45-A644-EA3CF3C94E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7495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_Verticale titel en tekst">
    <p:spTree>
      <p:nvGrpSpPr>
        <p:cNvPr id="1" name=""/>
        <p:cNvGrpSpPr/>
        <p:nvPr/>
      </p:nvGrpSpPr>
      <p:grpSpPr>
        <a:xfrm>
          <a:off x="0" y="0"/>
          <a:ext cx="0" cy="0"/>
          <a:chOff x="0" y="0"/>
          <a:chExt cx="0" cy="0"/>
        </a:xfrm>
      </p:grpSpPr>
      <p:pic>
        <p:nvPicPr>
          <p:cNvPr id="4" name="Afbeelding 3" descr="Afbeelding met tekst, persoon, poseren&#10;&#10;Automatisch gegenereerde beschrijving">
            <a:extLst>
              <a:ext uri="{FF2B5EF4-FFF2-40B4-BE49-F238E27FC236}">
                <a16:creationId xmlns:a16="http://schemas.microsoft.com/office/drawing/2014/main" id="{A7B743E2-9AF1-4442-A5B2-4B2C4168CC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9095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0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B0865A4-4F5C-C641-8BA8-24362F8FDF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88A1E4D-4138-FC23-838A-2AB60B82F1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95E5CE8-E86B-FC91-9CF4-E96C9F3FE2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32111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Verticale titel en tekst">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1C09C3C4-8DFC-BC43-863E-FE70D51B05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6358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ticale titel en tekst">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33F3CD8-65BC-F941-809C-CC91CE2468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79602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6_Verticale titel en tekst">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BF953C3-640F-7A41-A684-58743D75B5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6848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20DA5BA-9BED-3145-A065-553E9435C5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64762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7_Verticale titel en tekst">
    <p:spTree>
      <p:nvGrpSpPr>
        <p:cNvPr id="1" name=""/>
        <p:cNvGrpSpPr/>
        <p:nvPr/>
      </p:nvGrpSpPr>
      <p:grpSpPr>
        <a:xfrm>
          <a:off x="0" y="0"/>
          <a:ext cx="0" cy="0"/>
          <a:chOff x="0" y="0"/>
          <a:chExt cx="0" cy="0"/>
        </a:xfrm>
      </p:grpSpPr>
      <p:pic>
        <p:nvPicPr>
          <p:cNvPr id="6" name="Afbeelding 5" descr="Afbeelding met tekst, binnen&#10;&#10;Automatisch gegenereerde beschrijving">
            <a:extLst>
              <a:ext uri="{FF2B5EF4-FFF2-40B4-BE49-F238E27FC236}">
                <a16:creationId xmlns:a16="http://schemas.microsoft.com/office/drawing/2014/main" id="{17692DD5-FF07-8F46-8E84-9A93464319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40719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0_Verticale titel en tekst">
    <p:spTree>
      <p:nvGrpSpPr>
        <p:cNvPr id="1" name=""/>
        <p:cNvGrpSpPr/>
        <p:nvPr/>
      </p:nvGrpSpPr>
      <p:grpSpPr>
        <a:xfrm>
          <a:off x="0" y="0"/>
          <a:ext cx="0" cy="0"/>
          <a:chOff x="0" y="0"/>
          <a:chExt cx="0" cy="0"/>
        </a:xfrm>
      </p:grpSpPr>
      <p:pic>
        <p:nvPicPr>
          <p:cNvPr id="4" name="Afbeelding 3" descr="Afbeelding met tekst, iPod&#10;&#10;Automatisch gegenereerde beschrijving">
            <a:extLst>
              <a:ext uri="{FF2B5EF4-FFF2-40B4-BE49-F238E27FC236}">
                <a16:creationId xmlns:a16="http://schemas.microsoft.com/office/drawing/2014/main" id="{5C605A4D-356D-064D-AD0A-9BAE483A0F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1D3938B-BA22-6524-B273-D9EAFF68C5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40238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8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1137C21-CE08-0C4F-8D70-D5A9693E12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media 4">
            <a:extLst>
              <a:ext uri="{FF2B5EF4-FFF2-40B4-BE49-F238E27FC236}">
                <a16:creationId xmlns:a16="http://schemas.microsoft.com/office/drawing/2014/main" id="{E618624D-B046-7A4C-945F-39B71B50C0C7}"/>
              </a:ext>
            </a:extLst>
          </p:cNvPr>
          <p:cNvSpPr>
            <a:spLocks noGrp="1"/>
          </p:cNvSpPr>
          <p:nvPr>
            <p:ph type="media" sz="quarter" idx="10"/>
          </p:nvPr>
        </p:nvSpPr>
        <p:spPr>
          <a:xfrm>
            <a:off x="2941638" y="1152525"/>
            <a:ext cx="6353175" cy="3897313"/>
          </a:xfrm>
          <a:prstGeom prst="rect">
            <a:avLst/>
          </a:prstGeom>
        </p:spPr>
        <p:txBody>
          <a:bodyPr/>
          <a:lstStyle/>
          <a:p>
            <a:endParaRPr lang="nl-NL"/>
          </a:p>
        </p:txBody>
      </p:sp>
    </p:spTree>
    <p:extLst>
      <p:ext uri="{BB962C8B-B14F-4D97-AF65-F5344CB8AC3E}">
        <p14:creationId xmlns:p14="http://schemas.microsoft.com/office/powerpoint/2010/main" val="1833028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1_Verticale titel en tekst">
    <p:spTree>
      <p:nvGrpSpPr>
        <p:cNvPr id="1" name=""/>
        <p:cNvGrpSpPr/>
        <p:nvPr/>
      </p:nvGrpSpPr>
      <p:grpSpPr>
        <a:xfrm>
          <a:off x="0" y="0"/>
          <a:ext cx="0" cy="0"/>
          <a:chOff x="0" y="0"/>
          <a:chExt cx="0" cy="0"/>
        </a:xfrm>
      </p:grpSpPr>
      <p:pic>
        <p:nvPicPr>
          <p:cNvPr id="5" name="Afbeelding 4" descr="Afbeelding met tekst, person&#10;&#10;Automatisch gegenereerde beschrijving">
            <a:extLst>
              <a:ext uri="{FF2B5EF4-FFF2-40B4-BE49-F238E27FC236}">
                <a16:creationId xmlns:a16="http://schemas.microsoft.com/office/drawing/2014/main" id="{3D12D9C0-4EF5-5842-98D5-D06EBB83F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8672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el en verticale tekst">
    <p:spTree>
      <p:nvGrpSpPr>
        <p:cNvPr id="1" name=""/>
        <p:cNvGrpSpPr/>
        <p:nvPr/>
      </p:nvGrpSpPr>
      <p:grpSpPr>
        <a:xfrm>
          <a:off x="0" y="0"/>
          <a:ext cx="0" cy="0"/>
          <a:chOff x="0" y="0"/>
          <a:chExt cx="0" cy="0"/>
        </a:xfrm>
      </p:grpSpPr>
      <p:pic>
        <p:nvPicPr>
          <p:cNvPr id="5" name="Afbeelding 4" descr="Afbeelding met tekst, persoon&#10;&#10;Automatisch gegenereerde beschrijving">
            <a:extLst>
              <a:ext uri="{FF2B5EF4-FFF2-40B4-BE49-F238E27FC236}">
                <a16:creationId xmlns:a16="http://schemas.microsoft.com/office/drawing/2014/main" id="{26E91908-C540-4D47-83AB-7D00CF6D8F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1250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2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4F8585D-CAEB-3E44-A8B8-B5EAD7B0E32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5344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9_Verticale titel en tekst">
    <p:spTree>
      <p:nvGrpSpPr>
        <p:cNvPr id="1" name=""/>
        <p:cNvGrpSpPr/>
        <p:nvPr/>
      </p:nvGrpSpPr>
      <p:grpSpPr>
        <a:xfrm>
          <a:off x="0" y="0"/>
          <a:ext cx="0" cy="0"/>
          <a:chOff x="0" y="0"/>
          <a:chExt cx="0" cy="0"/>
        </a:xfrm>
      </p:grpSpPr>
      <p:pic>
        <p:nvPicPr>
          <p:cNvPr id="4" name="Afbeelding 3" descr="Afbeelding met tekst, persoon, speler&#10;&#10;Automatisch gegenereerde beschrijving">
            <a:extLst>
              <a:ext uri="{FF2B5EF4-FFF2-40B4-BE49-F238E27FC236}">
                <a16:creationId xmlns:a16="http://schemas.microsoft.com/office/drawing/2014/main" id="{A9F21078-84A6-934C-AC1D-326A1A6DB7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3579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_Verticale titel en tekst">
    <p:spTree>
      <p:nvGrpSpPr>
        <p:cNvPr id="1" name=""/>
        <p:cNvGrpSpPr/>
        <p:nvPr/>
      </p:nvGrpSpPr>
      <p:grpSpPr>
        <a:xfrm>
          <a:off x="0" y="0"/>
          <a:ext cx="0" cy="0"/>
          <a:chOff x="0" y="0"/>
          <a:chExt cx="0" cy="0"/>
        </a:xfrm>
      </p:grpSpPr>
      <p:pic>
        <p:nvPicPr>
          <p:cNvPr id="4" name="Afbeelding 3" descr="Afbeelding met tekst, persoon, poseren&#10;&#10;Automatisch gegenereerde beschrijving">
            <a:extLst>
              <a:ext uri="{FF2B5EF4-FFF2-40B4-BE49-F238E27FC236}">
                <a16:creationId xmlns:a16="http://schemas.microsoft.com/office/drawing/2014/main" id="{4720B3B7-3469-BE46-A375-FA14C64D662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0042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Verticale titel en tekst">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85E2B07-2E55-5B49-9F16-80CF8864BD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3932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Verticale titel en tekst">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9361AE8-DA26-9E4F-A90C-EB5F5AD62B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19759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4_Verticale titel en teks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B0423F9-6295-024F-BF3D-4AEDBA56B1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69311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5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FB270B0-A052-B541-AD80-5D2FA1ACED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2083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6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A670C0A-E2C1-A44F-BCFF-8549CA19BF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media 4">
            <a:extLst>
              <a:ext uri="{FF2B5EF4-FFF2-40B4-BE49-F238E27FC236}">
                <a16:creationId xmlns:a16="http://schemas.microsoft.com/office/drawing/2014/main" id="{F38ADF61-6DEC-2D46-97D3-14C89CAAE9E0}"/>
              </a:ext>
            </a:extLst>
          </p:cNvPr>
          <p:cNvSpPr>
            <a:spLocks noGrp="1"/>
          </p:cNvSpPr>
          <p:nvPr>
            <p:ph type="media" sz="quarter" idx="10"/>
          </p:nvPr>
        </p:nvSpPr>
        <p:spPr>
          <a:xfrm>
            <a:off x="2941638" y="1152525"/>
            <a:ext cx="6353175" cy="3897313"/>
          </a:xfrm>
          <a:prstGeom prst="rect">
            <a:avLst/>
          </a:prstGeom>
        </p:spPr>
        <p:txBody>
          <a:bodyPr/>
          <a:lstStyle/>
          <a:p>
            <a:endParaRPr lang="nl-NL"/>
          </a:p>
        </p:txBody>
      </p:sp>
    </p:spTree>
    <p:extLst>
      <p:ext uri="{BB962C8B-B14F-4D97-AF65-F5344CB8AC3E}">
        <p14:creationId xmlns:p14="http://schemas.microsoft.com/office/powerpoint/2010/main" val="3847424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7_Verticale titel en tekst">
    <p:spTree>
      <p:nvGrpSpPr>
        <p:cNvPr id="1" name=""/>
        <p:cNvGrpSpPr/>
        <p:nvPr/>
      </p:nvGrpSpPr>
      <p:grpSpPr>
        <a:xfrm>
          <a:off x="0" y="0"/>
          <a:ext cx="0" cy="0"/>
          <a:chOff x="0" y="0"/>
          <a:chExt cx="0" cy="0"/>
        </a:xfrm>
      </p:grpSpPr>
      <p:pic>
        <p:nvPicPr>
          <p:cNvPr id="6" name="Afbeelding 5" descr="Afbeelding met tekst, speler&#10;&#10;Automatisch gegenereerde beschrijving">
            <a:extLst>
              <a:ext uri="{FF2B5EF4-FFF2-40B4-BE49-F238E27FC236}">
                <a16:creationId xmlns:a16="http://schemas.microsoft.com/office/drawing/2014/main" id="{179D4CFB-2219-5043-A042-FD05BE3764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5263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9_Verticale titel en tekst">
    <p:spTree>
      <p:nvGrpSpPr>
        <p:cNvPr id="1" name=""/>
        <p:cNvGrpSpPr/>
        <p:nvPr/>
      </p:nvGrpSpPr>
      <p:grpSpPr>
        <a:xfrm>
          <a:off x="0" y="0"/>
          <a:ext cx="0" cy="0"/>
          <a:chOff x="0" y="0"/>
          <a:chExt cx="0" cy="0"/>
        </a:xfrm>
      </p:grpSpPr>
      <p:pic>
        <p:nvPicPr>
          <p:cNvPr id="6" name="Afbeelding 5" descr="Afbeelding met tekst&#10;&#10;Automatisch gegenereerde beschrijving">
            <a:extLst>
              <a:ext uri="{FF2B5EF4-FFF2-40B4-BE49-F238E27FC236}">
                <a16:creationId xmlns:a16="http://schemas.microsoft.com/office/drawing/2014/main" id="{56B4F13B-69C4-B548-A4FD-5AB5CBE87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03559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8_Verticale titel en tekst">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8933B66-0D03-2B4B-821A-76A2D7D269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04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en verticale tekst">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44427DE-BA05-9742-A650-8E4167EEF3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jdelijke aanduiding voor media 4">
            <a:extLst>
              <a:ext uri="{FF2B5EF4-FFF2-40B4-BE49-F238E27FC236}">
                <a16:creationId xmlns:a16="http://schemas.microsoft.com/office/drawing/2014/main" id="{1EC7ED61-0CC6-324E-92E4-61D1D25B2080}"/>
              </a:ext>
            </a:extLst>
          </p:cNvPr>
          <p:cNvSpPr>
            <a:spLocks noGrp="1"/>
          </p:cNvSpPr>
          <p:nvPr>
            <p:ph type="media" sz="quarter" idx="10"/>
          </p:nvPr>
        </p:nvSpPr>
        <p:spPr>
          <a:xfrm>
            <a:off x="747423" y="1335088"/>
            <a:ext cx="3164177" cy="3173412"/>
          </a:xfrm>
          <a:prstGeom prst="rect">
            <a:avLst/>
          </a:prstGeom>
        </p:spPr>
        <p:txBody>
          <a:bodyPr/>
          <a:lstStyle/>
          <a:p>
            <a:endParaRPr lang="nl-NL"/>
          </a:p>
        </p:txBody>
      </p:sp>
      <p:sp>
        <p:nvSpPr>
          <p:cNvPr id="7" name="Tijdelijke aanduiding voor tekst 6">
            <a:extLst>
              <a:ext uri="{FF2B5EF4-FFF2-40B4-BE49-F238E27FC236}">
                <a16:creationId xmlns:a16="http://schemas.microsoft.com/office/drawing/2014/main" id="{00924E61-EC92-0646-B7DD-C6B8BF5A5FE2}"/>
              </a:ext>
            </a:extLst>
          </p:cNvPr>
          <p:cNvSpPr>
            <a:spLocks noGrp="1"/>
          </p:cNvSpPr>
          <p:nvPr>
            <p:ph type="body" sz="quarter" idx="11" hasCustomPrompt="1"/>
          </p:nvPr>
        </p:nvSpPr>
        <p:spPr>
          <a:xfrm>
            <a:off x="5692858" y="2472855"/>
            <a:ext cx="5725490" cy="302137"/>
          </a:xfrm>
          <a:prstGeom prst="rect">
            <a:avLst/>
          </a:prstGeom>
        </p:spPr>
        <p:txBody>
          <a:bodyPr/>
          <a:lstStyle>
            <a:lvl1pPr marL="0" indent="0">
              <a:buNone/>
              <a:defRPr sz="1600">
                <a:solidFill>
                  <a:schemeClr val="accent1">
                    <a:lumMod val="40000"/>
                    <a:lumOff val="60000"/>
                  </a:schemeClr>
                </a:solidFill>
                <a:latin typeface="+mj-lt"/>
              </a:defRPr>
            </a:lvl1pPr>
          </a:lstStyle>
          <a:p>
            <a:pPr lvl="0"/>
            <a:r>
              <a:rPr lang="nl-NL" dirty="0"/>
              <a:t>Typ hier je naam</a:t>
            </a:r>
          </a:p>
        </p:txBody>
      </p:sp>
      <p:sp>
        <p:nvSpPr>
          <p:cNvPr id="8" name="Tijdelijke aanduiding voor tekst 6">
            <a:extLst>
              <a:ext uri="{FF2B5EF4-FFF2-40B4-BE49-F238E27FC236}">
                <a16:creationId xmlns:a16="http://schemas.microsoft.com/office/drawing/2014/main" id="{D4CDF3B9-3647-9840-BAF1-95310EBFB649}"/>
              </a:ext>
            </a:extLst>
          </p:cNvPr>
          <p:cNvSpPr>
            <a:spLocks noGrp="1"/>
          </p:cNvSpPr>
          <p:nvPr>
            <p:ph type="body" sz="quarter" idx="12" hasCustomPrompt="1"/>
          </p:nvPr>
        </p:nvSpPr>
        <p:spPr>
          <a:xfrm>
            <a:off x="5406887" y="3347498"/>
            <a:ext cx="6011461" cy="302137"/>
          </a:xfrm>
          <a:prstGeom prst="rect">
            <a:avLst/>
          </a:prstGeom>
        </p:spPr>
        <p:txBody>
          <a:bodyPr/>
          <a:lstStyle>
            <a:lvl1pPr marL="0" indent="0">
              <a:buNone/>
              <a:defRPr sz="1600">
                <a:solidFill>
                  <a:schemeClr val="accent1">
                    <a:lumMod val="40000"/>
                    <a:lumOff val="60000"/>
                  </a:schemeClr>
                </a:solidFill>
                <a:latin typeface="+mj-lt"/>
              </a:defRPr>
            </a:lvl1pPr>
          </a:lstStyle>
          <a:p>
            <a:pPr lvl="0"/>
            <a:r>
              <a:rPr lang="nl-NL" dirty="0"/>
              <a:t>Typ hier je vak</a:t>
            </a:r>
          </a:p>
        </p:txBody>
      </p:sp>
      <p:sp>
        <p:nvSpPr>
          <p:cNvPr id="10" name="Tijdelijke aanduiding voor tekst 6">
            <a:extLst>
              <a:ext uri="{FF2B5EF4-FFF2-40B4-BE49-F238E27FC236}">
                <a16:creationId xmlns:a16="http://schemas.microsoft.com/office/drawing/2014/main" id="{BA7A6F77-D8FD-5240-B500-0083FA2FFF42}"/>
              </a:ext>
            </a:extLst>
          </p:cNvPr>
          <p:cNvSpPr>
            <a:spLocks noGrp="1"/>
          </p:cNvSpPr>
          <p:nvPr>
            <p:ph type="body" sz="quarter" idx="13" hasCustomPrompt="1"/>
          </p:nvPr>
        </p:nvSpPr>
        <p:spPr>
          <a:xfrm>
            <a:off x="6154310" y="4238044"/>
            <a:ext cx="5264039" cy="302137"/>
          </a:xfrm>
          <a:prstGeom prst="rect">
            <a:avLst/>
          </a:prstGeom>
        </p:spPr>
        <p:txBody>
          <a:bodyPr/>
          <a:lstStyle>
            <a:lvl1pPr marL="0" indent="0">
              <a:buNone/>
              <a:defRPr sz="1600">
                <a:solidFill>
                  <a:schemeClr val="accent1">
                    <a:lumMod val="40000"/>
                    <a:lumOff val="60000"/>
                  </a:schemeClr>
                </a:solidFill>
                <a:latin typeface="+mj-lt"/>
              </a:defRPr>
            </a:lvl1pPr>
          </a:lstStyle>
          <a:p>
            <a:pPr lvl="0"/>
            <a:r>
              <a:rPr lang="nl-NL" dirty="0"/>
              <a:t>Typ hier je opleiding</a:t>
            </a:r>
          </a:p>
        </p:txBody>
      </p:sp>
      <p:sp>
        <p:nvSpPr>
          <p:cNvPr id="11" name="Tijdelijke aanduiding voor tekst 6">
            <a:extLst>
              <a:ext uri="{FF2B5EF4-FFF2-40B4-BE49-F238E27FC236}">
                <a16:creationId xmlns:a16="http://schemas.microsoft.com/office/drawing/2014/main" id="{CA0CEFE7-3C36-C543-878B-2922019DB35F}"/>
              </a:ext>
            </a:extLst>
          </p:cNvPr>
          <p:cNvSpPr>
            <a:spLocks noGrp="1"/>
          </p:cNvSpPr>
          <p:nvPr>
            <p:ph type="body" sz="quarter" idx="14" hasCustomPrompt="1"/>
          </p:nvPr>
        </p:nvSpPr>
        <p:spPr>
          <a:xfrm>
            <a:off x="7418566" y="5136541"/>
            <a:ext cx="4015409" cy="302137"/>
          </a:xfrm>
          <a:prstGeom prst="rect">
            <a:avLst/>
          </a:prstGeom>
        </p:spPr>
        <p:txBody>
          <a:bodyPr/>
          <a:lstStyle>
            <a:lvl1pPr marL="0" indent="0">
              <a:buNone/>
              <a:defRPr sz="1600">
                <a:solidFill>
                  <a:schemeClr val="accent1">
                    <a:lumMod val="40000"/>
                    <a:lumOff val="60000"/>
                  </a:schemeClr>
                </a:solidFill>
                <a:latin typeface="+mj-lt"/>
              </a:defRPr>
            </a:lvl1pPr>
          </a:lstStyle>
          <a:p>
            <a:pPr lvl="0"/>
            <a:r>
              <a:rPr lang="nl-NL" dirty="0"/>
              <a:t>Typ hier wat je het leukste vind</a:t>
            </a:r>
          </a:p>
        </p:txBody>
      </p:sp>
    </p:spTree>
    <p:extLst>
      <p:ext uri="{BB962C8B-B14F-4D97-AF65-F5344CB8AC3E}">
        <p14:creationId xmlns:p14="http://schemas.microsoft.com/office/powerpoint/2010/main" val="2330030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Verticale titel en teks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CD6B4FC-CADF-A244-9198-916335D27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1504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el en verticale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3780A04-D16F-D94E-BC35-A6D263D240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jdelijke aanduiding voor media 4">
            <a:extLst>
              <a:ext uri="{FF2B5EF4-FFF2-40B4-BE49-F238E27FC236}">
                <a16:creationId xmlns:a16="http://schemas.microsoft.com/office/drawing/2014/main" id="{09C646BE-2C80-9E42-955A-BD5EFEDFA91F}"/>
              </a:ext>
            </a:extLst>
          </p:cNvPr>
          <p:cNvSpPr>
            <a:spLocks noGrp="1"/>
          </p:cNvSpPr>
          <p:nvPr>
            <p:ph type="media" sz="quarter" idx="10"/>
          </p:nvPr>
        </p:nvSpPr>
        <p:spPr>
          <a:xfrm>
            <a:off x="2941638" y="1152525"/>
            <a:ext cx="6353175" cy="3897313"/>
          </a:xfrm>
          <a:prstGeom prst="rect">
            <a:avLst/>
          </a:prstGeom>
        </p:spPr>
        <p:txBody>
          <a:bodyPr/>
          <a:lstStyle/>
          <a:p>
            <a:endParaRPr lang="nl-NL"/>
          </a:p>
        </p:txBody>
      </p:sp>
    </p:spTree>
    <p:extLst>
      <p:ext uri="{BB962C8B-B14F-4D97-AF65-F5344CB8AC3E}">
        <p14:creationId xmlns:p14="http://schemas.microsoft.com/office/powerpoint/2010/main" val="2449777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Verticale titel en tekst">
    <p:spTree>
      <p:nvGrpSpPr>
        <p:cNvPr id="1" name=""/>
        <p:cNvGrpSpPr/>
        <p:nvPr/>
      </p:nvGrpSpPr>
      <p:grpSpPr>
        <a:xfrm>
          <a:off x="0" y="0"/>
          <a:ext cx="0" cy="0"/>
          <a:chOff x="0" y="0"/>
          <a:chExt cx="0" cy="0"/>
        </a:xfrm>
      </p:grpSpPr>
      <p:pic>
        <p:nvPicPr>
          <p:cNvPr id="4" name="Afbeelding 3" descr="Afbeelding met tekst, persoon, vrouw&#10;&#10;Automatisch gegenereerde beschrijving">
            <a:extLst>
              <a:ext uri="{FF2B5EF4-FFF2-40B4-BE49-F238E27FC236}">
                <a16:creationId xmlns:a16="http://schemas.microsoft.com/office/drawing/2014/main" id="{6A90E539-39C7-8F4E-BEC0-2FF8A96814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7240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Verticale titel en tekst">
    <p:spTree>
      <p:nvGrpSpPr>
        <p:cNvPr id="1" name=""/>
        <p:cNvGrpSpPr/>
        <p:nvPr/>
      </p:nvGrpSpPr>
      <p:grpSpPr>
        <a:xfrm>
          <a:off x="0" y="0"/>
          <a:ext cx="0" cy="0"/>
          <a:chOff x="0" y="0"/>
          <a:chExt cx="0" cy="0"/>
        </a:xfrm>
      </p:grpSpPr>
      <p:pic>
        <p:nvPicPr>
          <p:cNvPr id="4" name="Afbeelding 3" descr="Afbeelding met tekst, persoon&#10;&#10;Automatisch gegenereerde beschrijving">
            <a:extLst>
              <a:ext uri="{FF2B5EF4-FFF2-40B4-BE49-F238E27FC236}">
                <a16:creationId xmlns:a16="http://schemas.microsoft.com/office/drawing/2014/main" id="{E643F097-F440-D645-B1BC-7BAC3B6644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84050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8">
            <a:lum/>
          </a:blip>
          <a:srcRect/>
          <a:stretch>
            <a:fillRect/>
          </a:stretch>
        </a:blip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CC2C7F18-17E0-D646-8208-F86FF7FBE60F}"/>
              </a:ext>
            </a:extLst>
          </p:cNvPr>
          <p:cNvPicPr>
            <a:picLocks noChangeAspect="1"/>
          </p:cNvPicPr>
          <p:nvPr userDrawn="1"/>
        </p:nvPicPr>
        <p:blipFill>
          <a:blip r:embed="rId49"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1611196"/>
      </p:ext>
    </p:extLst>
  </p:cSld>
  <p:clrMap bg1="lt1" tx1="dk1" bg2="lt2" tx2="dk2" accent1="accent1" accent2="accent2" accent3="accent3" accent4="accent4" accent5="accent5" accent6="accent6" hlink="hlink" folHlink="folHlink"/>
  <p:sldLayoutIdLst>
    <p:sldLayoutId id="2147483687" r:id="rId1"/>
    <p:sldLayoutId id="2147483683" r:id="rId2"/>
    <p:sldLayoutId id="2147483684" r:id="rId3"/>
    <p:sldLayoutId id="2147483685" r:id="rId4"/>
    <p:sldLayoutId id="2147483686" r:id="rId5"/>
    <p:sldLayoutId id="2147483688" r:id="rId6"/>
    <p:sldLayoutId id="2147483689" r:id="rId7"/>
    <p:sldLayoutId id="2147483690" r:id="rId8"/>
    <p:sldLayoutId id="2147483691" r:id="rId9"/>
    <p:sldLayoutId id="2147483693" r:id="rId10"/>
    <p:sldLayoutId id="2147483734" r:id="rId11"/>
    <p:sldLayoutId id="2147483692" r:id="rId12"/>
    <p:sldLayoutId id="2147483694" r:id="rId13"/>
    <p:sldLayoutId id="2147483695" r:id="rId14"/>
    <p:sldLayoutId id="2147483696" r:id="rId15"/>
    <p:sldLayoutId id="2147483697" r:id="rId16"/>
    <p:sldLayoutId id="2147483698" r:id="rId17"/>
    <p:sldLayoutId id="2147483699" r:id="rId18"/>
    <p:sldLayoutId id="2147483735" r:id="rId19"/>
    <p:sldLayoutId id="2147483700" r:id="rId20"/>
    <p:sldLayoutId id="2147483724" r:id="rId21"/>
    <p:sldLayoutId id="2147483702" r:id="rId22"/>
    <p:sldLayoutId id="2147483701" r:id="rId23"/>
    <p:sldLayoutId id="2147483703" r:id="rId24"/>
    <p:sldLayoutId id="2147483704" r:id="rId25"/>
    <p:sldLayoutId id="2147483705" r:id="rId26"/>
    <p:sldLayoutId id="2147483706" r:id="rId27"/>
    <p:sldLayoutId id="2147483736" r:id="rId28"/>
    <p:sldLayoutId id="2147483707" r:id="rId29"/>
    <p:sldLayoutId id="2147483725" r:id="rId30"/>
    <p:sldLayoutId id="2147483708" r:id="rId31"/>
    <p:sldLayoutId id="2147483726" r:id="rId32"/>
    <p:sldLayoutId id="2147483709" r:id="rId33"/>
    <p:sldLayoutId id="2147483727" r:id="rId34"/>
    <p:sldLayoutId id="2147483730" r:id="rId35"/>
    <p:sldLayoutId id="2147483731" r:id="rId36"/>
    <p:sldLayoutId id="2147483732" r:id="rId37"/>
    <p:sldLayoutId id="2147483728" r:id="rId38"/>
    <p:sldLayoutId id="2147483729" r:id="rId39"/>
    <p:sldLayoutId id="2147483733" r:id="rId40"/>
    <p:sldLayoutId id="2147483713" r:id="rId41"/>
    <p:sldLayoutId id="2147483714" r:id="rId42"/>
    <p:sldLayoutId id="2147483715" r:id="rId43"/>
    <p:sldLayoutId id="2147483716" r:id="rId44"/>
    <p:sldLayoutId id="2147483718" r:id="rId45"/>
    <p:sldLayoutId id="2147483717"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5.xml"/><Relationship Id="rId1" Type="http://schemas.openxmlformats.org/officeDocument/2006/relationships/video" Target="https://player.vimeo.com/video/428641880?h=cb04c9df45&amp;app_id=122963"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5.xml"/><Relationship Id="rId1" Type="http://schemas.openxmlformats.org/officeDocument/2006/relationships/video" Target="https://player.vimeo.com/video/428667115?h=bf7f90fc5d&amp;app_id=122963"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34.xml"/><Relationship Id="rId1" Type="http://schemas.openxmlformats.org/officeDocument/2006/relationships/video" Target="https://player.vimeo.com/video/474659012?h=b3e835d4cc&amp;app_id=122963"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34.xml"/><Relationship Id="rId1" Type="http://schemas.openxmlformats.org/officeDocument/2006/relationships/video" Target="https://player.vimeo.com/video/428667115?h=bf7f90fc5d&amp;app_id=122963"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3.xml"/><Relationship Id="rId1" Type="http://schemas.openxmlformats.org/officeDocument/2006/relationships/video" Target="https://player.vimeo.com/video/533862714?h=ae9ca67dfe&amp;app_id=122963" TargetMode="Externa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hyperlink" Target="http://www.kiesinstallatie.nl/" TargetMode="External"/><Relationship Id="rId2" Type="http://schemas.openxmlformats.org/officeDocument/2006/relationships/hyperlink" Target="http://www.wij-techniek.nl/" TargetMode="External"/><Relationship Id="rId1" Type="http://schemas.openxmlformats.org/officeDocument/2006/relationships/slideLayout" Target="../slideLayouts/slideLayout44.xml"/><Relationship Id="rId4" Type="http://schemas.openxmlformats.org/officeDocument/2006/relationships/hyperlink" Target="https://www.wij-techniek.nl/kies-installatie/quiz/"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kiesinstallatie.nl/" TargetMode="External"/><Relationship Id="rId2" Type="http://schemas.openxmlformats.org/officeDocument/2006/relationships/hyperlink" Target="http://www.wij-techniek.nl/" TargetMode="External"/><Relationship Id="rId1" Type="http://schemas.openxmlformats.org/officeDocument/2006/relationships/slideLayout" Target="../slideLayouts/slideLayout46.xml"/><Relationship Id="rId4" Type="http://schemas.openxmlformats.org/officeDocument/2006/relationships/hyperlink" Target="https://www.wij-techniek.nl/kies-installatie/quiz/"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www.kiesinstallatie.nl/" TargetMode="External"/><Relationship Id="rId2" Type="http://schemas.openxmlformats.org/officeDocument/2006/relationships/hyperlink" Target="http://www.wij-techniek.nl/" TargetMode="External"/><Relationship Id="rId1" Type="http://schemas.openxmlformats.org/officeDocument/2006/relationships/slideLayout" Target="../slideLayouts/slideLayout45.xml"/><Relationship Id="rId4" Type="http://schemas.openxmlformats.org/officeDocument/2006/relationships/hyperlink" Target="https://www.wij-techniek.nl/kies-installatie/quiz/"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775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102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083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035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289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Onlinemedia 2" descr="Gert-Jan Wij Techniek">
            <a:hlinkClick r:id="" action="ppaction://media"/>
            <a:extLst>
              <a:ext uri="{FF2B5EF4-FFF2-40B4-BE49-F238E27FC236}">
                <a16:creationId xmlns:a16="http://schemas.microsoft.com/office/drawing/2014/main" id="{EAA4B86E-4F78-1242-AF8F-9D51E66F1D40}"/>
              </a:ext>
            </a:extLst>
          </p:cNvPr>
          <p:cNvPicPr>
            <a:picLocks noGrp="1" noRot="1" noChangeAspect="1"/>
          </p:cNvPicPr>
          <p:nvPr>
            <p:ph type="media" sz="quarter" idx="10"/>
            <a:videoFile r:link="rId1"/>
          </p:nvPr>
        </p:nvPicPr>
        <p:blipFill rotWithShape="1">
          <a:blip r:embed="rId3"/>
          <a:srcRect l="4537" r="3761"/>
          <a:stretch/>
        </p:blipFill>
        <p:spPr>
          <a:xfrm>
            <a:off x="2940424" y="1156446"/>
            <a:ext cx="6364941" cy="3910984"/>
          </a:xfrm>
          <a:prstGeom prst="rect">
            <a:avLst/>
          </a:prstGeom>
        </p:spPr>
      </p:pic>
    </p:spTree>
    <p:extLst>
      <p:ext uri="{BB962C8B-B14F-4D97-AF65-F5344CB8AC3E}">
        <p14:creationId xmlns:p14="http://schemas.microsoft.com/office/powerpoint/2010/main" val="99923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ijdelijke aanduiding voor tekst 6">
            <a:extLst>
              <a:ext uri="{FF2B5EF4-FFF2-40B4-BE49-F238E27FC236}">
                <a16:creationId xmlns:a16="http://schemas.microsoft.com/office/drawing/2014/main" id="{53DED436-4B52-6A4A-A344-2B66ABFFA138}"/>
              </a:ext>
            </a:extLst>
          </p:cNvPr>
          <p:cNvSpPr txBox="1">
            <a:spLocks/>
          </p:cNvSpPr>
          <p:nvPr/>
        </p:nvSpPr>
        <p:spPr>
          <a:xfrm>
            <a:off x="1758053" y="2194560"/>
            <a:ext cx="6193641" cy="34270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nl-NL" sz="1800" dirty="0"/>
              <a:t>Installeren van installaties</a:t>
            </a:r>
          </a:p>
          <a:p>
            <a:pPr marL="342900" indent="-342900" fontAlgn="base">
              <a:buFont typeface="Arial" panose="020B0604020202020204" pitchFamily="34" charset="0"/>
              <a:buChar char="•"/>
            </a:pPr>
            <a:r>
              <a:rPr lang="nl-NL" sz="1800" dirty="0"/>
              <a:t>Zelfstandig en samen met collega’s</a:t>
            </a:r>
          </a:p>
          <a:p>
            <a:pPr marL="342900" indent="-342900" fontAlgn="base">
              <a:buFont typeface="Arial" panose="020B0604020202020204" pitchFamily="34" charset="0"/>
              <a:buChar char="•"/>
            </a:pPr>
            <a:r>
              <a:rPr lang="nl-NL" sz="1800" dirty="0"/>
              <a:t>Ambassadeur van bedrijf</a:t>
            </a:r>
          </a:p>
          <a:p>
            <a:br>
              <a:rPr lang="nl-NL" sz="1800" dirty="0"/>
            </a:br>
            <a:r>
              <a:rPr lang="nl-NL" sz="1800" dirty="0">
                <a:solidFill>
                  <a:schemeClr val="bg1"/>
                </a:solidFill>
              </a:rPr>
              <a:t>Verder leren</a:t>
            </a:r>
          </a:p>
          <a:p>
            <a:pPr marL="342900" indent="-342900" fontAlgn="base">
              <a:buFont typeface="Arial" panose="020B0604020202020204" pitchFamily="34" charset="0"/>
              <a:buChar char="•"/>
            </a:pPr>
            <a:r>
              <a:rPr lang="nl-NL" sz="1800" dirty="0"/>
              <a:t>Eerste monteur elektrotechnische installaties </a:t>
            </a:r>
          </a:p>
          <a:p>
            <a:pPr marL="342900" indent="-342900" fontAlgn="base">
              <a:buFont typeface="Arial" panose="020B0604020202020204" pitchFamily="34" charset="0"/>
              <a:buChar char="•"/>
            </a:pPr>
            <a:r>
              <a:rPr lang="nl-NL" sz="1800" dirty="0"/>
              <a:t>Servicemonteur elektrotechniek </a:t>
            </a:r>
          </a:p>
          <a:p>
            <a:pPr marL="342900" indent="-342900" fontAlgn="base">
              <a:buFont typeface="Arial" panose="020B0604020202020204" pitchFamily="34" charset="0"/>
              <a:buChar char="•"/>
            </a:pPr>
            <a:r>
              <a:rPr lang="nl-NL" sz="1800" dirty="0"/>
              <a:t>Technisch tekenaar</a:t>
            </a:r>
          </a:p>
        </p:txBody>
      </p:sp>
    </p:spTree>
    <p:extLst>
      <p:ext uri="{BB962C8B-B14F-4D97-AF65-F5344CB8AC3E}">
        <p14:creationId xmlns:p14="http://schemas.microsoft.com/office/powerpoint/2010/main" val="3617646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84229F88-3A9D-3446-87B6-35D08799EC17}"/>
              </a:ext>
            </a:extLst>
          </p:cNvPr>
          <p:cNvSpPr txBox="1">
            <a:spLocks/>
          </p:cNvSpPr>
          <p:nvPr/>
        </p:nvSpPr>
        <p:spPr>
          <a:xfrm>
            <a:off x="1758053" y="2302135"/>
            <a:ext cx="6193641" cy="34270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nl-NL" sz="1800" dirty="0"/>
              <a:t>Installeren en onderhouden van installaties </a:t>
            </a:r>
          </a:p>
          <a:p>
            <a:pPr marL="342900" indent="-342900" fontAlgn="base">
              <a:buFont typeface="Arial" panose="020B0604020202020204" pitchFamily="34" charset="0"/>
              <a:buChar char="•"/>
            </a:pPr>
            <a:r>
              <a:rPr lang="nl-NL" sz="1800" dirty="0"/>
              <a:t>Zelfstandig en samen met collega’s</a:t>
            </a:r>
          </a:p>
          <a:p>
            <a:pPr marL="342900" indent="-342900" fontAlgn="base">
              <a:buFont typeface="Arial" panose="020B0604020202020204" pitchFamily="34" charset="0"/>
              <a:buChar char="•"/>
            </a:pPr>
            <a:r>
              <a:rPr lang="nl-NL" sz="1800" dirty="0"/>
              <a:t>Begeleiden van monteurs </a:t>
            </a:r>
          </a:p>
          <a:p>
            <a:pPr marL="342900" indent="-342900" fontAlgn="base">
              <a:buFont typeface="Arial" panose="020B0604020202020204" pitchFamily="34" charset="0"/>
              <a:buChar char="•"/>
            </a:pPr>
            <a:r>
              <a:rPr lang="nl-NL" sz="1800" dirty="0"/>
              <a:t>Ambassadeur van bedrijf</a:t>
            </a:r>
          </a:p>
          <a:p>
            <a:br>
              <a:rPr lang="nl-NL" sz="1800" dirty="0"/>
            </a:br>
            <a:r>
              <a:rPr lang="nl-NL" sz="1800" dirty="0">
                <a:solidFill>
                  <a:schemeClr val="bg1"/>
                </a:solidFill>
              </a:rPr>
              <a:t>Verder leren</a:t>
            </a:r>
          </a:p>
          <a:p>
            <a:pPr marL="342900" indent="-342900" fontAlgn="base">
              <a:buFont typeface="Arial" panose="020B0604020202020204" pitchFamily="34" charset="0"/>
              <a:buChar char="•"/>
            </a:pPr>
            <a:r>
              <a:rPr lang="nl-NL" sz="1800" dirty="0"/>
              <a:t>Leidinggevend monteur elektrotechnische installaties </a:t>
            </a:r>
          </a:p>
          <a:p>
            <a:pPr marL="342900" indent="-342900" fontAlgn="base">
              <a:buFont typeface="Arial" panose="020B0604020202020204" pitchFamily="34" charset="0"/>
              <a:buChar char="•"/>
            </a:pPr>
            <a:r>
              <a:rPr lang="nl-NL" sz="1800" dirty="0"/>
              <a:t>Servicetechnicus elektrotechniek </a:t>
            </a:r>
          </a:p>
          <a:p>
            <a:pPr marL="342900" indent="-342900" fontAlgn="base">
              <a:buFont typeface="Arial" panose="020B0604020202020204" pitchFamily="34" charset="0"/>
              <a:buChar char="•"/>
            </a:pPr>
            <a:r>
              <a:rPr lang="nl-NL" sz="1800" dirty="0"/>
              <a:t>Werkvoorbereider installatie</a:t>
            </a:r>
          </a:p>
        </p:txBody>
      </p:sp>
    </p:spTree>
    <p:extLst>
      <p:ext uri="{BB962C8B-B14F-4D97-AF65-F5344CB8AC3E}">
        <p14:creationId xmlns:p14="http://schemas.microsoft.com/office/powerpoint/2010/main" val="2876909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470D0136-DCFA-7B40-9A60-350A35FF6537}"/>
              </a:ext>
            </a:extLst>
          </p:cNvPr>
          <p:cNvSpPr txBox="1">
            <a:spLocks/>
          </p:cNvSpPr>
          <p:nvPr/>
        </p:nvSpPr>
        <p:spPr>
          <a:xfrm>
            <a:off x="1758053" y="2302137"/>
            <a:ext cx="6193641" cy="38297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nl-NL" sz="1800" dirty="0"/>
              <a:t>Installeren van installaties</a:t>
            </a:r>
          </a:p>
          <a:p>
            <a:pPr marL="342900" indent="-342900" fontAlgn="base">
              <a:buFont typeface="Arial" panose="020B0604020202020204" pitchFamily="34" charset="0"/>
              <a:buChar char="•"/>
            </a:pPr>
            <a:r>
              <a:rPr lang="nl-NL" sz="1800" dirty="0"/>
              <a:t>Gebruiksklaar maken en verbeteren van installaties</a:t>
            </a:r>
          </a:p>
          <a:p>
            <a:pPr marL="342900" indent="-342900" fontAlgn="base">
              <a:buFont typeface="Arial" panose="020B0604020202020204" pitchFamily="34" charset="0"/>
              <a:buChar char="•"/>
            </a:pPr>
            <a:r>
              <a:rPr lang="nl-NL" sz="1800" dirty="0"/>
              <a:t>Begeleiden van monteurs</a:t>
            </a:r>
          </a:p>
          <a:p>
            <a:pPr marL="342900" indent="-342900" fontAlgn="base">
              <a:buFont typeface="Arial" panose="020B0604020202020204" pitchFamily="34" charset="0"/>
              <a:buChar char="•"/>
            </a:pPr>
            <a:r>
              <a:rPr lang="nl-NL" sz="1800" dirty="0"/>
              <a:t>Ambassadeur van bedrijf</a:t>
            </a:r>
          </a:p>
          <a:p>
            <a:br>
              <a:rPr lang="nl-NL" sz="1800" dirty="0"/>
            </a:br>
            <a:r>
              <a:rPr lang="nl-NL" sz="1800" dirty="0">
                <a:solidFill>
                  <a:schemeClr val="bg1"/>
                </a:solidFill>
              </a:rPr>
              <a:t>Verder leren</a:t>
            </a:r>
          </a:p>
          <a:p>
            <a:pPr marL="342900" indent="-342900" fontAlgn="base">
              <a:buFont typeface="Arial" panose="020B0604020202020204" pitchFamily="34" charset="0"/>
              <a:buChar char="•"/>
            </a:pPr>
            <a:r>
              <a:rPr lang="nl-NL" sz="1800" dirty="0"/>
              <a:t>Ontwerper/projectleider</a:t>
            </a:r>
          </a:p>
          <a:p>
            <a:pPr marL="342900" indent="-342900" fontAlgn="base">
              <a:buFont typeface="Arial" panose="020B0604020202020204" pitchFamily="34" charset="0"/>
              <a:buChar char="•"/>
            </a:pPr>
            <a:r>
              <a:rPr lang="nl-NL" sz="1800" dirty="0"/>
              <a:t>Servicetechnicus elektrotechniek</a:t>
            </a:r>
          </a:p>
          <a:p>
            <a:pPr marL="342900" indent="-342900" fontAlgn="base">
              <a:buFont typeface="Arial" panose="020B0604020202020204" pitchFamily="34" charset="0"/>
              <a:buChar char="•"/>
            </a:pPr>
            <a:r>
              <a:rPr lang="nl-NL" sz="1800" dirty="0"/>
              <a:t>Werkvoorbereider installatie</a:t>
            </a:r>
          </a:p>
          <a:p>
            <a:pPr marL="342900" indent="-342900" fontAlgn="base">
              <a:buFont typeface="Arial" panose="020B0604020202020204" pitchFamily="34" charset="0"/>
              <a:buChar char="•"/>
            </a:pPr>
            <a:r>
              <a:rPr lang="nl-NL" sz="1800" dirty="0"/>
              <a:t>Hbo elektrotechniek, technische bedrijfskunde of </a:t>
            </a:r>
            <a:br>
              <a:rPr lang="nl-NL" sz="1800" dirty="0"/>
            </a:br>
            <a:r>
              <a:rPr lang="nl-NL" sz="1800" dirty="0"/>
              <a:t>industrieel product ontwerp</a:t>
            </a:r>
          </a:p>
        </p:txBody>
      </p:sp>
    </p:spTree>
    <p:extLst>
      <p:ext uri="{BB962C8B-B14F-4D97-AF65-F5344CB8AC3E}">
        <p14:creationId xmlns:p14="http://schemas.microsoft.com/office/powerpoint/2010/main" val="3734368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100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189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30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456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502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53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955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Onlinemedia 2" descr="Rowena Wijsman Vink WijTechniek">
            <a:hlinkClick r:id="" action="ppaction://media"/>
            <a:extLst>
              <a:ext uri="{FF2B5EF4-FFF2-40B4-BE49-F238E27FC236}">
                <a16:creationId xmlns:a16="http://schemas.microsoft.com/office/drawing/2014/main" id="{AE277BEC-3CE4-D94A-BDC9-3B187098B6FA}"/>
              </a:ext>
            </a:extLst>
          </p:cNvPr>
          <p:cNvPicPr>
            <a:picLocks noGrp="1" noRot="1" noChangeAspect="1"/>
          </p:cNvPicPr>
          <p:nvPr>
            <p:ph type="media" sz="quarter" idx="10"/>
            <a:videoFile r:link="rId1"/>
          </p:nvPr>
        </p:nvPicPr>
        <p:blipFill rotWithShape="1">
          <a:blip r:embed="rId3"/>
          <a:srcRect l="4686" r="4170"/>
          <a:stretch/>
        </p:blipFill>
        <p:spPr>
          <a:xfrm>
            <a:off x="2940424" y="1138517"/>
            <a:ext cx="6347011" cy="3923862"/>
          </a:xfrm>
          <a:prstGeom prst="rect">
            <a:avLst/>
          </a:prstGeom>
        </p:spPr>
      </p:pic>
    </p:spTree>
    <p:extLst>
      <p:ext uri="{BB962C8B-B14F-4D97-AF65-F5344CB8AC3E}">
        <p14:creationId xmlns:p14="http://schemas.microsoft.com/office/powerpoint/2010/main" val="202870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D7371670-5CF3-AC4E-95E2-0CB9B71DF54A}"/>
              </a:ext>
            </a:extLst>
          </p:cNvPr>
          <p:cNvSpPr txBox="1">
            <a:spLocks/>
          </p:cNvSpPr>
          <p:nvPr/>
        </p:nvSpPr>
        <p:spPr>
          <a:xfrm>
            <a:off x="1758053" y="2194560"/>
            <a:ext cx="6193641" cy="34270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buFont typeface="Arial" panose="020B0604020202020204" pitchFamily="34" charset="0"/>
              <a:buChar char="•"/>
            </a:pPr>
            <a:r>
              <a:rPr lang="nl-NL" sz="1800" dirty="0"/>
              <a:t>Installaties voorbereiden en aanleggen </a:t>
            </a:r>
          </a:p>
          <a:p>
            <a:pPr marL="285750" indent="-285750" fontAlgn="base">
              <a:buFont typeface="Arial" panose="020B0604020202020204" pitchFamily="34" charset="0"/>
              <a:buChar char="•"/>
            </a:pPr>
            <a:r>
              <a:rPr lang="nl-NL" sz="1800" dirty="0"/>
              <a:t>Samenwerken met eerste monteur</a:t>
            </a:r>
          </a:p>
          <a:p>
            <a:br>
              <a:rPr lang="nl-NL" sz="1800" dirty="0"/>
            </a:br>
            <a:r>
              <a:rPr lang="nl-NL" sz="1800" dirty="0">
                <a:solidFill>
                  <a:schemeClr val="bg1"/>
                </a:solidFill>
              </a:rPr>
              <a:t>Verder leren</a:t>
            </a:r>
          </a:p>
          <a:p>
            <a:pPr marL="285750" indent="-285750" fontAlgn="base">
              <a:buFont typeface="Arial" panose="020B0604020202020204" pitchFamily="34" charset="0"/>
              <a:buChar char="•"/>
            </a:pPr>
            <a:r>
              <a:rPr lang="nl-NL" sz="1800" dirty="0"/>
              <a:t>Eerste monteur werktuigkundige installaties</a:t>
            </a:r>
          </a:p>
          <a:p>
            <a:pPr marL="285750" indent="-285750" fontAlgn="base">
              <a:buFont typeface="Arial" panose="020B0604020202020204" pitchFamily="34" charset="0"/>
              <a:buChar char="•"/>
            </a:pPr>
            <a:r>
              <a:rPr lang="nl-NL" sz="1800" dirty="0"/>
              <a:t>Eerste monteur dak </a:t>
            </a:r>
          </a:p>
          <a:p>
            <a:pPr marL="285750" indent="-285750" fontAlgn="base">
              <a:buFont typeface="Arial" panose="020B0604020202020204" pitchFamily="34" charset="0"/>
              <a:buChar char="•"/>
            </a:pPr>
            <a:r>
              <a:rPr lang="nl-NL" sz="1800" dirty="0"/>
              <a:t>Servicemonteur installatietechniek </a:t>
            </a:r>
          </a:p>
          <a:p>
            <a:pPr marL="285750" indent="-285750" fontAlgn="base">
              <a:buFont typeface="Arial" panose="020B0604020202020204" pitchFamily="34" charset="0"/>
              <a:buChar char="•"/>
            </a:pPr>
            <a:r>
              <a:rPr lang="nl-NL" sz="1800" dirty="0"/>
              <a:t>Technisch tekenaar</a:t>
            </a:r>
          </a:p>
        </p:txBody>
      </p:sp>
    </p:spTree>
    <p:extLst>
      <p:ext uri="{BB962C8B-B14F-4D97-AF65-F5344CB8AC3E}">
        <p14:creationId xmlns:p14="http://schemas.microsoft.com/office/powerpoint/2010/main" val="3119243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B209FE0E-B412-7C4A-8C7A-2620289BD309}"/>
              </a:ext>
            </a:extLst>
          </p:cNvPr>
          <p:cNvSpPr txBox="1">
            <a:spLocks/>
          </p:cNvSpPr>
          <p:nvPr/>
        </p:nvSpPr>
        <p:spPr>
          <a:xfrm>
            <a:off x="1336712" y="2302135"/>
            <a:ext cx="6193641" cy="34270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buFont typeface="Arial" panose="020B0604020202020204" pitchFamily="34" charset="0"/>
              <a:buChar char="•"/>
            </a:pPr>
            <a:r>
              <a:rPr lang="nl-NL" sz="1800" dirty="0"/>
              <a:t>Installaties voorbereiden en aanleggen</a:t>
            </a:r>
          </a:p>
          <a:p>
            <a:pPr marL="285750" indent="-285750" fontAlgn="base">
              <a:buFont typeface="Arial" panose="020B0604020202020204" pitchFamily="34" charset="0"/>
              <a:buChar char="•"/>
            </a:pPr>
            <a:r>
              <a:rPr lang="nl-NL" sz="1800" dirty="0"/>
              <a:t>Installeren van klimaatsystemen</a:t>
            </a:r>
          </a:p>
          <a:p>
            <a:pPr marL="285750" indent="-285750" fontAlgn="base">
              <a:buFont typeface="Arial" panose="020B0604020202020204" pitchFamily="34" charset="0"/>
              <a:buChar char="•"/>
            </a:pPr>
            <a:r>
              <a:rPr lang="nl-NL" sz="1800" dirty="0"/>
              <a:t>Installeren en repareren van dakbedekkingen, goten en regenpijpen</a:t>
            </a:r>
          </a:p>
          <a:p>
            <a:pPr marL="285750" indent="-285750" fontAlgn="base">
              <a:buFont typeface="Arial" panose="020B0604020202020204" pitchFamily="34" charset="0"/>
              <a:buChar char="•"/>
            </a:pPr>
            <a:r>
              <a:rPr lang="nl-NL" sz="1800" dirty="0"/>
              <a:t>Begeleiden van monteurs </a:t>
            </a:r>
          </a:p>
          <a:p>
            <a:br>
              <a:rPr lang="nl-NL" sz="1800" dirty="0"/>
            </a:br>
            <a:r>
              <a:rPr lang="nl-NL" sz="1800" dirty="0">
                <a:solidFill>
                  <a:schemeClr val="bg1"/>
                </a:solidFill>
              </a:rPr>
              <a:t>Verder leren</a:t>
            </a:r>
          </a:p>
          <a:p>
            <a:pPr marL="285750" indent="-285750">
              <a:buFont typeface="Arial" panose="020B0604020202020204" pitchFamily="34" charset="0"/>
              <a:buChar char="•"/>
            </a:pPr>
            <a:r>
              <a:rPr lang="nl-NL" sz="1800" dirty="0"/>
              <a:t>Leidinggevend monteur werktuigkundige installaties</a:t>
            </a:r>
          </a:p>
          <a:p>
            <a:pPr marL="285750" indent="-285750" fontAlgn="base">
              <a:buFont typeface="Arial" panose="020B0604020202020204" pitchFamily="34" charset="0"/>
              <a:buChar char="•"/>
            </a:pPr>
            <a:r>
              <a:rPr lang="nl-NL" sz="1800" dirty="0"/>
              <a:t>Servicetechnicus installatietechniek </a:t>
            </a:r>
          </a:p>
          <a:p>
            <a:pPr marL="285750" indent="-285750" fontAlgn="base">
              <a:buFont typeface="Arial" panose="020B0604020202020204" pitchFamily="34" charset="0"/>
              <a:buChar char="•"/>
            </a:pPr>
            <a:r>
              <a:rPr lang="nl-NL" sz="1800" dirty="0"/>
              <a:t>Werkvoorbereider installatie</a:t>
            </a:r>
          </a:p>
        </p:txBody>
      </p:sp>
    </p:spTree>
    <p:extLst>
      <p:ext uri="{BB962C8B-B14F-4D97-AF65-F5344CB8AC3E}">
        <p14:creationId xmlns:p14="http://schemas.microsoft.com/office/powerpoint/2010/main" val="988305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D7371670-5CF3-AC4E-95E2-0CB9B71DF54A}"/>
              </a:ext>
            </a:extLst>
          </p:cNvPr>
          <p:cNvSpPr txBox="1">
            <a:spLocks/>
          </p:cNvSpPr>
          <p:nvPr/>
        </p:nvSpPr>
        <p:spPr>
          <a:xfrm>
            <a:off x="1758053" y="2697480"/>
            <a:ext cx="6193641" cy="34270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Arial" panose="020B0604020202020204" pitchFamily="34" charset="0"/>
              <a:buChar char="•"/>
              <a:tabLst>
                <a:tab pos="457200" algn="l"/>
              </a:tabLst>
            </a:pPr>
            <a:r>
              <a:rPr lang="nl-NL" sz="1800" dirty="0">
                <a:effectLst/>
                <a:ea typeface="Calibri" panose="020F0502020204030204" pitchFamily="34" charset="0"/>
                <a:cs typeface="Times New Roman" panose="02020603050405020304" pitchFamily="18" charset="0"/>
              </a:rPr>
              <a:t>Grote systemen voor verwarming en luchtbehandeling. </a:t>
            </a:r>
            <a:endParaRPr lang="en-NL" sz="1800" dirty="0">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NL" sz="1800" dirty="0">
                <a:effectLst/>
                <a:ea typeface="Calibri" panose="020F0502020204030204" pitchFamily="34" charset="0"/>
                <a:cs typeface="Times New Roman" panose="02020603050405020304" pitchFamily="18" charset="0"/>
              </a:rPr>
              <a:t>Installaties instellen voor gebruik. </a:t>
            </a:r>
            <a:endParaRPr lang="en-NL" sz="1800" dirty="0">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NL" sz="1800" dirty="0">
                <a:effectLst/>
                <a:ea typeface="Calibri" panose="020F0502020204030204" pitchFamily="34" charset="0"/>
                <a:cs typeface="Times New Roman" panose="02020603050405020304" pitchFamily="18" charset="0"/>
              </a:rPr>
              <a:t>Installaties goed onderhouden.</a:t>
            </a:r>
            <a:endParaRPr lang="en-NL" sz="1800" dirty="0">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NL" sz="1800" dirty="0">
                <a:effectLst/>
                <a:ea typeface="Calibri" panose="020F0502020204030204" pitchFamily="34" charset="0"/>
                <a:cs typeface="Times New Roman" panose="02020603050405020304" pitchFamily="18" charset="0"/>
              </a:rPr>
              <a:t>Installaties verbeteren en aanpassen. </a:t>
            </a:r>
            <a:endParaRPr lang="en-NL" sz="1800" dirty="0">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NL" sz="1800" dirty="0">
                <a:effectLst/>
                <a:ea typeface="Calibri" panose="020F0502020204030204" pitchFamily="34" charset="0"/>
                <a:cs typeface="Times New Roman" panose="02020603050405020304" pitchFamily="18" charset="0"/>
              </a:rPr>
              <a:t>Adviseren van klanten. </a:t>
            </a:r>
            <a:endParaRPr lang="en-NL" sz="1800" dirty="0">
              <a:effectLst/>
              <a:ea typeface="Calibri" panose="020F0502020204030204" pitchFamily="34" charset="0"/>
              <a:cs typeface="Times New Roman" panose="02020603050405020304" pitchFamily="18" charset="0"/>
            </a:endParaRPr>
          </a:p>
          <a:p>
            <a:br>
              <a:rPr lang="nl-NL" sz="1800" dirty="0"/>
            </a:br>
            <a:r>
              <a:rPr lang="nl-NL" sz="1800" dirty="0">
                <a:solidFill>
                  <a:schemeClr val="bg1"/>
                </a:solidFill>
              </a:rPr>
              <a:t>Verder leren</a:t>
            </a:r>
          </a:p>
          <a:p>
            <a:pPr marL="342900" lvl="0" indent="-342900">
              <a:buFont typeface="Arial" panose="020B0604020202020204" pitchFamily="34" charset="0"/>
              <a:buChar char="•"/>
              <a:tabLst>
                <a:tab pos="457200" algn="l"/>
              </a:tabLst>
            </a:pPr>
            <a:r>
              <a:rPr lang="nl-NL" sz="1800" dirty="0">
                <a:effectLst/>
                <a:ea typeface="Calibri" panose="020F0502020204030204" pitchFamily="34" charset="0"/>
                <a:cs typeface="Times New Roman" panose="02020603050405020304" pitchFamily="18" charset="0"/>
              </a:rPr>
              <a:t>Schakel cursus</a:t>
            </a:r>
            <a:endParaRPr lang="en-NL" sz="1800" dirty="0">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NL" sz="1800" dirty="0">
                <a:effectLst/>
                <a:ea typeface="Calibri" panose="020F0502020204030204" pitchFamily="34" charset="0"/>
                <a:cs typeface="Times New Roman" panose="02020603050405020304" pitchFamily="18" charset="0"/>
              </a:rPr>
              <a:t>TVVL cursussen / trainingen</a:t>
            </a:r>
            <a:endParaRPr lang="en-NL"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7566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2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358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556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136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825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520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932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Onlinemedia 2" descr="Koen van Rossum Wij Techniek">
            <a:hlinkClick r:id="" action="ppaction://media"/>
            <a:extLst>
              <a:ext uri="{FF2B5EF4-FFF2-40B4-BE49-F238E27FC236}">
                <a16:creationId xmlns:a16="http://schemas.microsoft.com/office/drawing/2014/main" id="{66A27E29-601A-5540-9BA1-0C39A33592DC}"/>
              </a:ext>
            </a:extLst>
          </p:cNvPr>
          <p:cNvPicPr>
            <a:picLocks noGrp="1" noRot="1" noChangeAspect="1"/>
          </p:cNvPicPr>
          <p:nvPr>
            <p:ph type="media" sz="quarter" idx="10"/>
            <a:videoFile r:link="rId1"/>
          </p:nvPr>
        </p:nvPicPr>
        <p:blipFill rotWithShape="1">
          <a:blip r:embed="rId3"/>
          <a:srcRect l="-4801" r="4261"/>
          <a:stretch/>
        </p:blipFill>
        <p:spPr>
          <a:xfrm>
            <a:off x="2622176" y="1153790"/>
            <a:ext cx="6665259" cy="3914779"/>
          </a:xfrm>
          <a:prstGeom prst="rect">
            <a:avLst/>
          </a:prstGeom>
        </p:spPr>
      </p:pic>
    </p:spTree>
    <p:extLst>
      <p:ext uri="{BB962C8B-B14F-4D97-AF65-F5344CB8AC3E}">
        <p14:creationId xmlns:p14="http://schemas.microsoft.com/office/powerpoint/2010/main" val="35769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Onlinemedia 2" descr="Rowena Wijsman Vink WijTechniek">
            <a:hlinkClick r:id="" action="ppaction://media"/>
            <a:extLst>
              <a:ext uri="{FF2B5EF4-FFF2-40B4-BE49-F238E27FC236}">
                <a16:creationId xmlns:a16="http://schemas.microsoft.com/office/drawing/2014/main" id="{23C7948C-3EF2-3E48-B1BF-7B1EA203248F}"/>
              </a:ext>
            </a:extLst>
          </p:cNvPr>
          <p:cNvPicPr>
            <a:picLocks noGrp="1" noRot="1" noChangeAspect="1"/>
          </p:cNvPicPr>
          <p:nvPr>
            <p:ph type="media" sz="quarter" idx="10"/>
            <a:videoFile r:link="rId1"/>
          </p:nvPr>
        </p:nvPicPr>
        <p:blipFill rotWithShape="1">
          <a:blip r:embed="rId3"/>
          <a:srcRect l="4251" r="3992"/>
          <a:stretch/>
        </p:blipFill>
        <p:spPr>
          <a:xfrm>
            <a:off x="2922494" y="1147482"/>
            <a:ext cx="6364941" cy="3908612"/>
          </a:xfrm>
          <a:prstGeom prst="rect">
            <a:avLst/>
          </a:prstGeom>
        </p:spPr>
      </p:pic>
    </p:spTree>
    <p:extLst>
      <p:ext uri="{BB962C8B-B14F-4D97-AF65-F5344CB8AC3E}">
        <p14:creationId xmlns:p14="http://schemas.microsoft.com/office/powerpoint/2010/main" val="28727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A98AB3B5-AD7B-3E44-B1AA-5AF10BE25487}"/>
              </a:ext>
            </a:extLst>
          </p:cNvPr>
          <p:cNvSpPr txBox="1">
            <a:spLocks/>
          </p:cNvSpPr>
          <p:nvPr/>
        </p:nvSpPr>
        <p:spPr>
          <a:xfrm>
            <a:off x="1758053" y="2194560"/>
            <a:ext cx="6193641" cy="34270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nl-NL" dirty="0"/>
              <a:t>Installeren van installaties</a:t>
            </a:r>
          </a:p>
          <a:p>
            <a:pPr marL="342900" indent="-342900" fontAlgn="base">
              <a:buFont typeface="Arial" panose="020B0604020202020204" pitchFamily="34" charset="0"/>
              <a:buChar char="•"/>
            </a:pPr>
            <a:r>
              <a:rPr lang="nl-NL" dirty="0"/>
              <a:t>Zelfstandig en samen met collega’s</a:t>
            </a:r>
          </a:p>
          <a:p>
            <a:pPr marL="342900" indent="-342900" fontAlgn="base">
              <a:buFont typeface="Arial" panose="020B0604020202020204" pitchFamily="34" charset="0"/>
              <a:buChar char="•"/>
            </a:pPr>
            <a:r>
              <a:rPr lang="nl-NL" dirty="0"/>
              <a:t>Ambassadeur van bedrijf</a:t>
            </a:r>
          </a:p>
          <a:p>
            <a:br>
              <a:rPr lang="nl-NL" dirty="0"/>
            </a:br>
            <a:r>
              <a:rPr lang="nl-NL" dirty="0">
                <a:solidFill>
                  <a:schemeClr val="bg1"/>
                </a:solidFill>
              </a:rPr>
              <a:t>Verder leren</a:t>
            </a:r>
          </a:p>
          <a:p>
            <a:pPr marL="342900" indent="-342900" fontAlgn="base">
              <a:buFont typeface="Arial" panose="020B0604020202020204" pitchFamily="34" charset="0"/>
              <a:buChar char="•"/>
            </a:pPr>
            <a:r>
              <a:rPr lang="nl-NL" dirty="0"/>
              <a:t>Eerste monteur elektrotechnische installaties </a:t>
            </a:r>
          </a:p>
          <a:p>
            <a:pPr marL="342900" indent="-342900" fontAlgn="base">
              <a:buFont typeface="Arial" panose="020B0604020202020204" pitchFamily="34" charset="0"/>
              <a:buChar char="•"/>
            </a:pPr>
            <a:r>
              <a:rPr lang="nl-NL" dirty="0"/>
              <a:t>Servicemonteur elektrotechniek </a:t>
            </a:r>
          </a:p>
          <a:p>
            <a:pPr marL="342900" indent="-342900" fontAlgn="base">
              <a:buFont typeface="Arial" panose="020B0604020202020204" pitchFamily="34" charset="0"/>
              <a:buChar char="•"/>
            </a:pPr>
            <a:r>
              <a:rPr lang="nl-NL" dirty="0"/>
              <a:t>Technisch tekenaar</a:t>
            </a:r>
          </a:p>
        </p:txBody>
      </p:sp>
    </p:spTree>
    <p:extLst>
      <p:ext uri="{BB962C8B-B14F-4D97-AF65-F5344CB8AC3E}">
        <p14:creationId xmlns:p14="http://schemas.microsoft.com/office/powerpoint/2010/main" val="3059694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jdelijke aanduiding voor tekst 6">
            <a:extLst>
              <a:ext uri="{FF2B5EF4-FFF2-40B4-BE49-F238E27FC236}">
                <a16:creationId xmlns:a16="http://schemas.microsoft.com/office/drawing/2014/main" id="{32A8AAF8-8414-6749-8A8F-BCEA6837B93D}"/>
              </a:ext>
            </a:extLst>
          </p:cNvPr>
          <p:cNvSpPr txBox="1">
            <a:spLocks/>
          </p:cNvSpPr>
          <p:nvPr/>
        </p:nvSpPr>
        <p:spPr>
          <a:xfrm>
            <a:off x="1758053" y="2302137"/>
            <a:ext cx="6193641" cy="38297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nl-NL" sz="1800" dirty="0"/>
              <a:t>Installeren en onderhouden van installaties </a:t>
            </a:r>
          </a:p>
          <a:p>
            <a:pPr marL="342900" indent="-342900" fontAlgn="base">
              <a:buFont typeface="Arial" panose="020B0604020202020204" pitchFamily="34" charset="0"/>
              <a:buChar char="•"/>
            </a:pPr>
            <a:r>
              <a:rPr lang="nl-NL" sz="1800" dirty="0"/>
              <a:t>Zelfstandig en samen met collega’s</a:t>
            </a:r>
          </a:p>
          <a:p>
            <a:pPr marL="342900" indent="-342900" fontAlgn="base">
              <a:buFont typeface="Arial" panose="020B0604020202020204" pitchFamily="34" charset="0"/>
              <a:buChar char="•"/>
            </a:pPr>
            <a:r>
              <a:rPr lang="nl-NL" sz="1800" dirty="0"/>
              <a:t>Begeleiden van monteurs </a:t>
            </a:r>
          </a:p>
          <a:p>
            <a:pPr marL="342900" indent="-342900" fontAlgn="base">
              <a:buFont typeface="Arial" panose="020B0604020202020204" pitchFamily="34" charset="0"/>
              <a:buChar char="•"/>
            </a:pPr>
            <a:r>
              <a:rPr lang="nl-NL" sz="1800" dirty="0"/>
              <a:t>Ambassadeur van bedrijf</a:t>
            </a:r>
          </a:p>
          <a:p>
            <a:pPr marL="342900" indent="-342900" fontAlgn="base">
              <a:buFont typeface="Arial" panose="020B0604020202020204" pitchFamily="34" charset="0"/>
              <a:buChar char="•"/>
            </a:pPr>
            <a:endParaRPr lang="nl-NL" sz="1800" dirty="0"/>
          </a:p>
          <a:p>
            <a:r>
              <a:rPr lang="nl-NL" sz="1800" dirty="0">
                <a:solidFill>
                  <a:schemeClr val="bg1"/>
                </a:solidFill>
              </a:rPr>
              <a:t>Verder leren</a:t>
            </a:r>
          </a:p>
          <a:p>
            <a:pPr marL="342900" indent="-342900" fontAlgn="base">
              <a:buFont typeface="Arial" panose="020B0604020202020204" pitchFamily="34" charset="0"/>
              <a:buChar char="•"/>
            </a:pPr>
            <a:r>
              <a:rPr lang="nl-NL" sz="1800" dirty="0"/>
              <a:t>Leidinggevend monteur elektrotechnische installaties </a:t>
            </a:r>
          </a:p>
          <a:p>
            <a:pPr marL="342900" indent="-342900" fontAlgn="base">
              <a:buFont typeface="Arial" panose="020B0604020202020204" pitchFamily="34" charset="0"/>
              <a:buChar char="•"/>
            </a:pPr>
            <a:r>
              <a:rPr lang="nl-NL" sz="1800" dirty="0"/>
              <a:t>Servicetechnicus elektrotechniek </a:t>
            </a:r>
          </a:p>
          <a:p>
            <a:pPr marL="342900" indent="-342900" fontAlgn="base">
              <a:buFont typeface="Arial" panose="020B0604020202020204" pitchFamily="34" charset="0"/>
              <a:buChar char="•"/>
            </a:pPr>
            <a:r>
              <a:rPr lang="nl-NL" sz="1800" dirty="0"/>
              <a:t>Werkvoorbereider installatie</a:t>
            </a:r>
          </a:p>
          <a:p>
            <a:pPr marL="342900" indent="-342900" fontAlgn="base">
              <a:buFont typeface="Arial" panose="020B0604020202020204" pitchFamily="34" charset="0"/>
              <a:buChar char="•"/>
            </a:pPr>
            <a:endParaRPr lang="nl-NL" dirty="0"/>
          </a:p>
        </p:txBody>
      </p:sp>
    </p:spTree>
    <p:extLst>
      <p:ext uri="{BB962C8B-B14F-4D97-AF65-F5344CB8AC3E}">
        <p14:creationId xmlns:p14="http://schemas.microsoft.com/office/powerpoint/2010/main" val="3145437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4B506B4E-1711-404C-8230-6B3EC15A5877}"/>
              </a:ext>
            </a:extLst>
          </p:cNvPr>
          <p:cNvSpPr txBox="1">
            <a:spLocks/>
          </p:cNvSpPr>
          <p:nvPr/>
        </p:nvSpPr>
        <p:spPr>
          <a:xfrm>
            <a:off x="1758053" y="2302137"/>
            <a:ext cx="6193641" cy="38297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nl-NL" sz="1800" dirty="0"/>
              <a:t>Installeren van installaties</a:t>
            </a:r>
          </a:p>
          <a:p>
            <a:pPr marL="342900" indent="-342900" fontAlgn="base">
              <a:buFont typeface="Arial" panose="020B0604020202020204" pitchFamily="34" charset="0"/>
              <a:buChar char="•"/>
            </a:pPr>
            <a:r>
              <a:rPr lang="nl-NL" sz="1800" dirty="0"/>
              <a:t>Gebruiksklaar maken en verbeteren van installaties</a:t>
            </a:r>
          </a:p>
          <a:p>
            <a:pPr marL="342900" indent="-342900" fontAlgn="base">
              <a:buFont typeface="Arial" panose="020B0604020202020204" pitchFamily="34" charset="0"/>
              <a:buChar char="•"/>
            </a:pPr>
            <a:r>
              <a:rPr lang="nl-NL" sz="1800" dirty="0"/>
              <a:t>Begeleiden van monteurs</a:t>
            </a:r>
          </a:p>
          <a:p>
            <a:pPr marL="342900" indent="-342900" fontAlgn="base">
              <a:buFont typeface="Arial" panose="020B0604020202020204" pitchFamily="34" charset="0"/>
              <a:buChar char="•"/>
            </a:pPr>
            <a:r>
              <a:rPr lang="nl-NL" sz="1800" dirty="0"/>
              <a:t>Ambassadeur van bedrijf</a:t>
            </a:r>
          </a:p>
          <a:p>
            <a:pPr fontAlgn="base"/>
            <a:br>
              <a:rPr lang="nl-NL" sz="1800" dirty="0"/>
            </a:br>
            <a:r>
              <a:rPr lang="nl-NL" sz="1800" dirty="0">
                <a:solidFill>
                  <a:schemeClr val="bg1"/>
                </a:solidFill>
              </a:rPr>
              <a:t>Verder leren</a:t>
            </a:r>
          </a:p>
          <a:p>
            <a:pPr marL="342900" indent="-342900" fontAlgn="base">
              <a:buFont typeface="Arial" panose="020B0604020202020204" pitchFamily="34" charset="0"/>
              <a:buChar char="•"/>
            </a:pPr>
            <a:r>
              <a:rPr lang="en-GB" sz="1800" dirty="0" err="1"/>
              <a:t>Ontwerper</a:t>
            </a:r>
            <a:r>
              <a:rPr lang="en-GB" sz="1800" dirty="0"/>
              <a:t>/</a:t>
            </a:r>
            <a:r>
              <a:rPr lang="en-GB" sz="1800" dirty="0" err="1"/>
              <a:t>projectleider</a:t>
            </a:r>
            <a:endParaRPr lang="en-GB" sz="1800" dirty="0"/>
          </a:p>
          <a:p>
            <a:pPr marL="342900" indent="-342900" fontAlgn="base">
              <a:buFont typeface="Arial" panose="020B0604020202020204" pitchFamily="34" charset="0"/>
              <a:buChar char="•"/>
            </a:pPr>
            <a:r>
              <a:rPr lang="en-GB" sz="1800" dirty="0" err="1"/>
              <a:t>Servicetechnicus</a:t>
            </a:r>
            <a:r>
              <a:rPr lang="en-GB" sz="1800" dirty="0"/>
              <a:t> </a:t>
            </a:r>
            <a:r>
              <a:rPr lang="en-GB" sz="1800" dirty="0" err="1"/>
              <a:t>elektrotechniek</a:t>
            </a:r>
            <a:endParaRPr lang="en-GB" sz="1800" dirty="0"/>
          </a:p>
          <a:p>
            <a:pPr marL="342900" indent="-342900" fontAlgn="base">
              <a:buFont typeface="Arial" panose="020B0604020202020204" pitchFamily="34" charset="0"/>
              <a:buChar char="•"/>
            </a:pPr>
            <a:r>
              <a:rPr lang="en-GB" sz="1800" dirty="0" err="1"/>
              <a:t>Werkvoorbereider</a:t>
            </a:r>
            <a:r>
              <a:rPr lang="en-GB" sz="1800" dirty="0"/>
              <a:t> </a:t>
            </a:r>
            <a:r>
              <a:rPr lang="en-GB" sz="1800" dirty="0" err="1"/>
              <a:t>installatie</a:t>
            </a:r>
            <a:endParaRPr lang="en-GB" sz="1800" dirty="0"/>
          </a:p>
          <a:p>
            <a:pPr marL="342900" indent="-342900" fontAlgn="base">
              <a:buFont typeface="Arial" panose="020B0604020202020204" pitchFamily="34" charset="0"/>
              <a:buChar char="•"/>
            </a:pPr>
            <a:r>
              <a:rPr lang="en-GB" sz="1800" dirty="0" err="1"/>
              <a:t>Hbo</a:t>
            </a:r>
            <a:r>
              <a:rPr lang="en-GB" sz="1800" dirty="0"/>
              <a:t> </a:t>
            </a:r>
            <a:r>
              <a:rPr lang="en-GB" sz="1800" dirty="0" err="1"/>
              <a:t>elektrotechniek</a:t>
            </a:r>
            <a:r>
              <a:rPr lang="en-GB" sz="1800" dirty="0"/>
              <a:t>, </a:t>
            </a:r>
            <a:r>
              <a:rPr lang="en-GB" sz="1800" dirty="0" err="1"/>
              <a:t>technische</a:t>
            </a:r>
            <a:r>
              <a:rPr lang="en-GB" sz="1800" dirty="0"/>
              <a:t> </a:t>
            </a:r>
            <a:r>
              <a:rPr lang="en-GB" sz="1800" dirty="0" err="1"/>
              <a:t>bedrijfskunde</a:t>
            </a:r>
            <a:r>
              <a:rPr lang="en-GB" sz="1800" dirty="0"/>
              <a:t> of </a:t>
            </a:r>
            <a:br>
              <a:rPr lang="en-GB" sz="1800" dirty="0"/>
            </a:br>
            <a:r>
              <a:rPr lang="en-GB" sz="1800" dirty="0" err="1"/>
              <a:t>industrieel</a:t>
            </a:r>
            <a:r>
              <a:rPr lang="en-GB" sz="1800" dirty="0"/>
              <a:t> product </a:t>
            </a:r>
            <a:r>
              <a:rPr lang="en-GB" sz="1800" dirty="0" err="1"/>
              <a:t>ontwerp</a:t>
            </a:r>
            <a:endParaRPr lang="en-GB" sz="1800" dirty="0"/>
          </a:p>
          <a:p>
            <a:pPr fontAlgn="base"/>
            <a:endParaRPr lang="nl-NL" dirty="0"/>
          </a:p>
        </p:txBody>
      </p:sp>
    </p:spTree>
    <p:extLst>
      <p:ext uri="{BB962C8B-B14F-4D97-AF65-F5344CB8AC3E}">
        <p14:creationId xmlns:p14="http://schemas.microsoft.com/office/powerpoint/2010/main" val="2555665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708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jdelijke aanduiding voor media 1">
            <a:extLst>
              <a:ext uri="{FF2B5EF4-FFF2-40B4-BE49-F238E27FC236}">
                <a16:creationId xmlns:a16="http://schemas.microsoft.com/office/drawing/2014/main" id="{CB928AF0-1017-044D-939A-5BBA2877A75A}"/>
              </a:ext>
            </a:extLst>
          </p:cNvPr>
          <p:cNvSpPr>
            <a:spLocks noGrp="1"/>
          </p:cNvSpPr>
          <p:nvPr>
            <p:ph type="media" sz="quarter" idx="10"/>
          </p:nvPr>
        </p:nvSpPr>
        <p:spPr/>
      </p:sp>
      <p:sp>
        <p:nvSpPr>
          <p:cNvPr id="3" name="Tijdelijke aanduiding voor tekst 2">
            <a:extLst>
              <a:ext uri="{FF2B5EF4-FFF2-40B4-BE49-F238E27FC236}">
                <a16:creationId xmlns:a16="http://schemas.microsoft.com/office/drawing/2014/main" id="{D212F2D9-01AE-D44C-975A-1083F8210DBC}"/>
              </a:ext>
            </a:extLst>
          </p:cNvPr>
          <p:cNvSpPr>
            <a:spLocks noGrp="1"/>
          </p:cNvSpPr>
          <p:nvPr>
            <p:ph type="body" sz="quarter" idx="11"/>
          </p:nvPr>
        </p:nvSpPr>
        <p:spPr/>
        <p:txBody>
          <a:bodyPr/>
          <a:lstStyle/>
          <a:p>
            <a:endParaRPr lang="nl-NL" dirty="0"/>
          </a:p>
        </p:txBody>
      </p:sp>
      <p:sp>
        <p:nvSpPr>
          <p:cNvPr id="4" name="Tijdelijke aanduiding voor tekst 3">
            <a:extLst>
              <a:ext uri="{FF2B5EF4-FFF2-40B4-BE49-F238E27FC236}">
                <a16:creationId xmlns:a16="http://schemas.microsoft.com/office/drawing/2014/main" id="{CB07E8D1-FC76-D645-A8F4-4AAF03E9AC8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615C0BD4-C209-9747-923C-5A0735396628}"/>
              </a:ext>
            </a:extLst>
          </p:cNvPr>
          <p:cNvSpPr>
            <a:spLocks noGrp="1"/>
          </p:cNvSpPr>
          <p:nvPr>
            <p:ph type="body" sz="quarter" idx="13"/>
          </p:nvPr>
        </p:nvSpPr>
        <p:spPr/>
        <p:txBody>
          <a:bodyPr/>
          <a:lstStyle/>
          <a:p>
            <a:endParaRPr lang="nl-NL"/>
          </a:p>
        </p:txBody>
      </p:sp>
      <p:sp>
        <p:nvSpPr>
          <p:cNvPr id="6" name="Tijdelijke aanduiding voor tekst 5">
            <a:extLst>
              <a:ext uri="{FF2B5EF4-FFF2-40B4-BE49-F238E27FC236}">
                <a16:creationId xmlns:a16="http://schemas.microsoft.com/office/drawing/2014/main" id="{4C71A3DB-2130-604A-A56D-92BFAB17DBF9}"/>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2644923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jdelijke aanduiding voor tekst 6">
            <a:extLst>
              <a:ext uri="{FF2B5EF4-FFF2-40B4-BE49-F238E27FC236}">
                <a16:creationId xmlns:a16="http://schemas.microsoft.com/office/drawing/2014/main" id="{6AA08E46-A3E6-044F-B62A-BA6626BA391E}"/>
              </a:ext>
            </a:extLst>
          </p:cNvPr>
          <p:cNvSpPr txBox="1">
            <a:spLocks/>
          </p:cNvSpPr>
          <p:nvPr/>
        </p:nvSpPr>
        <p:spPr>
          <a:xfrm>
            <a:off x="1758053" y="2194560"/>
            <a:ext cx="6193641" cy="34270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nl-NL" sz="1800" dirty="0"/>
              <a:t>Installaties voorbereiden en aanleggen </a:t>
            </a:r>
          </a:p>
          <a:p>
            <a:pPr marL="342900" indent="-342900" fontAlgn="base">
              <a:buFont typeface="Arial" panose="020B0604020202020204" pitchFamily="34" charset="0"/>
              <a:buChar char="•"/>
            </a:pPr>
            <a:r>
              <a:rPr lang="nl-NL" sz="1800" dirty="0"/>
              <a:t>Samenwerken met eerste monteur</a:t>
            </a:r>
          </a:p>
          <a:p>
            <a:pPr marL="342900" indent="-342900" fontAlgn="base">
              <a:buFont typeface="Arial" panose="020B0604020202020204" pitchFamily="34" charset="0"/>
              <a:buChar char="•"/>
            </a:pPr>
            <a:endParaRPr lang="nl-NL" sz="1800" dirty="0"/>
          </a:p>
          <a:p>
            <a:pPr fontAlgn="base"/>
            <a:r>
              <a:rPr lang="en-GB" sz="1800" dirty="0" err="1">
                <a:solidFill>
                  <a:schemeClr val="bg1"/>
                </a:solidFill>
              </a:rPr>
              <a:t>Verder</a:t>
            </a:r>
            <a:r>
              <a:rPr lang="en-GB" sz="1800" dirty="0">
                <a:solidFill>
                  <a:schemeClr val="bg1"/>
                </a:solidFill>
              </a:rPr>
              <a:t> </a:t>
            </a:r>
            <a:r>
              <a:rPr lang="en-GB" sz="1800" dirty="0" err="1">
                <a:solidFill>
                  <a:schemeClr val="bg1"/>
                </a:solidFill>
              </a:rPr>
              <a:t>leren</a:t>
            </a:r>
            <a:endParaRPr lang="en-GB" sz="1800" dirty="0">
              <a:solidFill>
                <a:schemeClr val="bg1"/>
              </a:solidFill>
            </a:endParaRPr>
          </a:p>
          <a:p>
            <a:pPr marL="342900" indent="-342900" fontAlgn="base">
              <a:buFont typeface="Arial" panose="020B0604020202020204" pitchFamily="34" charset="0"/>
              <a:buChar char="•"/>
            </a:pPr>
            <a:r>
              <a:rPr lang="en-GB" sz="1800" dirty="0" err="1"/>
              <a:t>Eerste</a:t>
            </a:r>
            <a:r>
              <a:rPr lang="en-GB" sz="1800" dirty="0"/>
              <a:t> </a:t>
            </a:r>
            <a:r>
              <a:rPr lang="en-GB" sz="1800" dirty="0" err="1"/>
              <a:t>monteur</a:t>
            </a:r>
            <a:r>
              <a:rPr lang="en-GB" sz="1800" dirty="0"/>
              <a:t> </a:t>
            </a:r>
            <a:r>
              <a:rPr lang="en-GB" sz="1800" dirty="0" err="1"/>
              <a:t>werktuigkundige</a:t>
            </a:r>
            <a:r>
              <a:rPr lang="en-GB" sz="1800" dirty="0"/>
              <a:t> </a:t>
            </a:r>
            <a:r>
              <a:rPr lang="en-GB" sz="1800" dirty="0" err="1"/>
              <a:t>installaties</a:t>
            </a:r>
            <a:endParaRPr lang="en-GB" sz="1800" dirty="0"/>
          </a:p>
          <a:p>
            <a:pPr marL="342900" indent="-342900" fontAlgn="base">
              <a:buFont typeface="Arial" panose="020B0604020202020204" pitchFamily="34" charset="0"/>
              <a:buChar char="•"/>
            </a:pPr>
            <a:r>
              <a:rPr lang="en-GB" sz="1800" dirty="0" err="1"/>
              <a:t>Eerste</a:t>
            </a:r>
            <a:r>
              <a:rPr lang="en-GB" sz="1800" dirty="0"/>
              <a:t> </a:t>
            </a:r>
            <a:r>
              <a:rPr lang="en-GB" sz="1800" dirty="0" err="1"/>
              <a:t>monteur</a:t>
            </a:r>
            <a:r>
              <a:rPr lang="en-GB" sz="1800" dirty="0"/>
              <a:t> dak </a:t>
            </a:r>
          </a:p>
          <a:p>
            <a:pPr marL="342900" indent="-342900" fontAlgn="base">
              <a:buFont typeface="Arial" panose="020B0604020202020204" pitchFamily="34" charset="0"/>
              <a:buChar char="•"/>
            </a:pPr>
            <a:r>
              <a:rPr lang="en-GB" sz="1800" dirty="0" err="1"/>
              <a:t>Servicemonteur</a:t>
            </a:r>
            <a:r>
              <a:rPr lang="en-GB" sz="1800" dirty="0"/>
              <a:t> </a:t>
            </a:r>
            <a:r>
              <a:rPr lang="en-GB" sz="1800" dirty="0" err="1"/>
              <a:t>installatietechniek</a:t>
            </a:r>
            <a:r>
              <a:rPr lang="en-GB" sz="1800" dirty="0"/>
              <a:t> </a:t>
            </a:r>
          </a:p>
          <a:p>
            <a:pPr marL="342900" indent="-342900" fontAlgn="base">
              <a:buFont typeface="Arial" panose="020B0604020202020204" pitchFamily="34" charset="0"/>
              <a:buChar char="•"/>
            </a:pPr>
            <a:r>
              <a:rPr lang="en-GB" sz="1800" dirty="0" err="1"/>
              <a:t>Technisch</a:t>
            </a:r>
            <a:r>
              <a:rPr lang="en-GB" sz="1800" dirty="0"/>
              <a:t> </a:t>
            </a:r>
            <a:r>
              <a:rPr lang="en-GB" sz="1800" dirty="0" err="1"/>
              <a:t>tekenaar</a:t>
            </a:r>
            <a:endParaRPr lang="en-GB" sz="1800" dirty="0"/>
          </a:p>
          <a:p>
            <a:pPr marL="342900" indent="-342900" fontAlgn="base">
              <a:buFont typeface="Arial" panose="020B0604020202020204" pitchFamily="34" charset="0"/>
              <a:buChar char="•"/>
            </a:pPr>
            <a:endParaRPr lang="nl-NL" dirty="0"/>
          </a:p>
        </p:txBody>
      </p:sp>
    </p:spTree>
    <p:extLst>
      <p:ext uri="{BB962C8B-B14F-4D97-AF65-F5344CB8AC3E}">
        <p14:creationId xmlns:p14="http://schemas.microsoft.com/office/powerpoint/2010/main" val="3032376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687B77BF-93B9-014F-8D4D-08DE308189AD}"/>
              </a:ext>
            </a:extLst>
          </p:cNvPr>
          <p:cNvSpPr txBox="1">
            <a:spLocks/>
          </p:cNvSpPr>
          <p:nvPr/>
        </p:nvSpPr>
        <p:spPr>
          <a:xfrm>
            <a:off x="1318782" y="2302137"/>
            <a:ext cx="6193641" cy="38297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nl-NL" sz="1800" dirty="0"/>
              <a:t>Installaties voorbereiden en aanleggen</a:t>
            </a:r>
          </a:p>
          <a:p>
            <a:pPr marL="342900" indent="-342900" fontAlgn="base">
              <a:buFont typeface="Arial" panose="020B0604020202020204" pitchFamily="34" charset="0"/>
              <a:buChar char="•"/>
            </a:pPr>
            <a:r>
              <a:rPr lang="nl-NL" sz="1800" dirty="0"/>
              <a:t>Installeren van klimaatsystemen</a:t>
            </a:r>
          </a:p>
          <a:p>
            <a:pPr marL="342900" indent="-342900" fontAlgn="base">
              <a:buFont typeface="Arial" panose="020B0604020202020204" pitchFamily="34" charset="0"/>
              <a:buChar char="•"/>
            </a:pPr>
            <a:r>
              <a:rPr lang="nl-NL" sz="1800" dirty="0"/>
              <a:t>Installeren en repareren van dakbedekkingen, </a:t>
            </a:r>
            <a:br>
              <a:rPr lang="nl-NL" sz="1800" dirty="0"/>
            </a:br>
            <a:r>
              <a:rPr lang="nl-NL" sz="1800" dirty="0"/>
              <a:t>goten en regenpijpen</a:t>
            </a:r>
          </a:p>
          <a:p>
            <a:pPr marL="342900" indent="-342900" fontAlgn="base">
              <a:buFont typeface="Arial" panose="020B0604020202020204" pitchFamily="34" charset="0"/>
              <a:buChar char="•"/>
            </a:pPr>
            <a:r>
              <a:rPr lang="nl-NL" sz="1800" dirty="0"/>
              <a:t>Begeleiden van monteurs </a:t>
            </a:r>
            <a:br>
              <a:rPr lang="nl-NL" sz="1800" dirty="0"/>
            </a:br>
            <a:endParaRPr lang="nl-NL" sz="1800" dirty="0"/>
          </a:p>
          <a:p>
            <a:pPr fontAlgn="base"/>
            <a:r>
              <a:rPr lang="en-GB" sz="1800" dirty="0" err="1">
                <a:solidFill>
                  <a:schemeClr val="bg1"/>
                </a:solidFill>
              </a:rPr>
              <a:t>Verder</a:t>
            </a:r>
            <a:r>
              <a:rPr lang="en-GB" sz="1800" dirty="0">
                <a:solidFill>
                  <a:schemeClr val="bg1"/>
                </a:solidFill>
              </a:rPr>
              <a:t> </a:t>
            </a:r>
            <a:r>
              <a:rPr lang="en-GB" sz="1800" dirty="0" err="1">
                <a:solidFill>
                  <a:schemeClr val="bg1"/>
                </a:solidFill>
              </a:rPr>
              <a:t>leren</a:t>
            </a:r>
            <a:endParaRPr lang="en-GB" sz="1800" dirty="0">
              <a:solidFill>
                <a:schemeClr val="bg1"/>
              </a:solidFill>
            </a:endParaRPr>
          </a:p>
          <a:p>
            <a:pPr marL="342900" indent="-342900" fontAlgn="base">
              <a:buFont typeface="Arial" panose="020B0604020202020204" pitchFamily="34" charset="0"/>
              <a:buChar char="•"/>
            </a:pPr>
            <a:r>
              <a:rPr lang="en-GB" sz="1800" dirty="0" err="1"/>
              <a:t>Leidinggevend</a:t>
            </a:r>
            <a:r>
              <a:rPr lang="en-GB" sz="1800" dirty="0"/>
              <a:t> </a:t>
            </a:r>
            <a:r>
              <a:rPr lang="en-GB" sz="1800" dirty="0" err="1"/>
              <a:t>monteur</a:t>
            </a:r>
            <a:r>
              <a:rPr lang="en-GB" sz="1800" dirty="0"/>
              <a:t> </a:t>
            </a:r>
            <a:r>
              <a:rPr lang="en-GB" sz="1800" dirty="0" err="1"/>
              <a:t>werktuigkundige</a:t>
            </a:r>
            <a:r>
              <a:rPr lang="en-GB" sz="1800" dirty="0"/>
              <a:t> </a:t>
            </a:r>
            <a:r>
              <a:rPr lang="en-GB" sz="1800" dirty="0" err="1"/>
              <a:t>installaties</a:t>
            </a:r>
            <a:endParaRPr lang="en-GB" sz="1800" dirty="0"/>
          </a:p>
          <a:p>
            <a:pPr marL="342900" indent="-342900" fontAlgn="base">
              <a:buFont typeface="Arial" panose="020B0604020202020204" pitchFamily="34" charset="0"/>
              <a:buChar char="•"/>
            </a:pPr>
            <a:r>
              <a:rPr lang="en-GB" sz="1800" dirty="0" err="1"/>
              <a:t>Servicetechnicus</a:t>
            </a:r>
            <a:r>
              <a:rPr lang="en-GB" sz="1800" dirty="0"/>
              <a:t> </a:t>
            </a:r>
            <a:r>
              <a:rPr lang="en-GB" sz="1800" dirty="0" err="1"/>
              <a:t>installatietechniek</a:t>
            </a:r>
            <a:r>
              <a:rPr lang="en-GB" sz="1800" dirty="0"/>
              <a:t> </a:t>
            </a:r>
          </a:p>
          <a:p>
            <a:pPr marL="342900" indent="-342900" fontAlgn="base">
              <a:buFont typeface="Arial" panose="020B0604020202020204" pitchFamily="34" charset="0"/>
              <a:buChar char="•"/>
            </a:pPr>
            <a:r>
              <a:rPr lang="en-GB" sz="1800" dirty="0" err="1"/>
              <a:t>Werkvoorbereider</a:t>
            </a:r>
            <a:r>
              <a:rPr lang="en-GB" sz="1800" dirty="0"/>
              <a:t> </a:t>
            </a:r>
            <a:r>
              <a:rPr lang="en-GB" sz="1800" dirty="0" err="1"/>
              <a:t>installatie</a:t>
            </a:r>
            <a:endParaRPr lang="en-GB" sz="1800" dirty="0"/>
          </a:p>
          <a:p>
            <a:pPr marL="342900" indent="-342900" fontAlgn="base">
              <a:buFont typeface="Arial" panose="020B0604020202020204" pitchFamily="34" charset="0"/>
              <a:buChar char="•"/>
            </a:pPr>
            <a:endParaRPr lang="nl-NL" dirty="0"/>
          </a:p>
        </p:txBody>
      </p:sp>
    </p:spTree>
    <p:extLst>
      <p:ext uri="{BB962C8B-B14F-4D97-AF65-F5344CB8AC3E}">
        <p14:creationId xmlns:p14="http://schemas.microsoft.com/office/powerpoint/2010/main" val="3357754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D7371670-5CF3-AC4E-95E2-0CB9B71DF54A}"/>
              </a:ext>
            </a:extLst>
          </p:cNvPr>
          <p:cNvSpPr txBox="1">
            <a:spLocks/>
          </p:cNvSpPr>
          <p:nvPr/>
        </p:nvSpPr>
        <p:spPr>
          <a:xfrm>
            <a:off x="1758053" y="2697480"/>
            <a:ext cx="6193641" cy="34270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Arial" panose="020B0604020202020204" pitchFamily="34" charset="0"/>
              <a:buChar char="•"/>
              <a:tabLst>
                <a:tab pos="457200" algn="l"/>
              </a:tabLst>
            </a:pPr>
            <a:r>
              <a:rPr lang="nl-NL" sz="1800" dirty="0">
                <a:effectLst/>
                <a:ea typeface="Calibri" panose="020F0502020204030204" pitchFamily="34" charset="0"/>
                <a:cs typeface="Times New Roman" panose="02020603050405020304" pitchFamily="18" charset="0"/>
              </a:rPr>
              <a:t>Grote systemen voor verwarming en luchtbehandeling. </a:t>
            </a:r>
            <a:endParaRPr lang="en-NL" sz="1800" dirty="0">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NL" sz="1800" dirty="0">
                <a:effectLst/>
                <a:ea typeface="Calibri" panose="020F0502020204030204" pitchFamily="34" charset="0"/>
                <a:cs typeface="Times New Roman" panose="02020603050405020304" pitchFamily="18" charset="0"/>
              </a:rPr>
              <a:t>Installaties instellen voor gebruik. </a:t>
            </a:r>
            <a:endParaRPr lang="en-NL" sz="1800" dirty="0">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NL" sz="1800" dirty="0">
                <a:effectLst/>
                <a:ea typeface="Calibri" panose="020F0502020204030204" pitchFamily="34" charset="0"/>
                <a:cs typeface="Times New Roman" panose="02020603050405020304" pitchFamily="18" charset="0"/>
              </a:rPr>
              <a:t>Installaties goed onderhouden.</a:t>
            </a:r>
            <a:endParaRPr lang="en-NL" sz="1800" dirty="0">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NL" sz="1800" dirty="0">
                <a:effectLst/>
                <a:ea typeface="Calibri" panose="020F0502020204030204" pitchFamily="34" charset="0"/>
                <a:cs typeface="Times New Roman" panose="02020603050405020304" pitchFamily="18" charset="0"/>
              </a:rPr>
              <a:t>Installaties verbeteren en aanpassen. </a:t>
            </a:r>
            <a:endParaRPr lang="en-NL" sz="1800" dirty="0">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NL" sz="1800" dirty="0">
                <a:effectLst/>
                <a:ea typeface="Calibri" panose="020F0502020204030204" pitchFamily="34" charset="0"/>
                <a:cs typeface="Times New Roman" panose="02020603050405020304" pitchFamily="18" charset="0"/>
              </a:rPr>
              <a:t>Adviseren van klanten. </a:t>
            </a:r>
            <a:endParaRPr lang="en-NL" sz="1800" dirty="0">
              <a:effectLst/>
              <a:ea typeface="Calibri" panose="020F0502020204030204" pitchFamily="34" charset="0"/>
              <a:cs typeface="Times New Roman" panose="02020603050405020304" pitchFamily="18" charset="0"/>
            </a:endParaRPr>
          </a:p>
          <a:p>
            <a:br>
              <a:rPr lang="nl-NL" sz="1800" dirty="0"/>
            </a:br>
            <a:r>
              <a:rPr lang="nl-NL" sz="1800" dirty="0">
                <a:solidFill>
                  <a:schemeClr val="bg1"/>
                </a:solidFill>
              </a:rPr>
              <a:t>Verder leren</a:t>
            </a:r>
          </a:p>
          <a:p>
            <a:pPr marL="342900" lvl="0" indent="-342900">
              <a:buFont typeface="Arial" panose="020B0604020202020204" pitchFamily="34" charset="0"/>
              <a:buChar char="•"/>
              <a:tabLst>
                <a:tab pos="457200" algn="l"/>
              </a:tabLst>
            </a:pPr>
            <a:r>
              <a:rPr lang="nl-NL" sz="1800" dirty="0">
                <a:effectLst/>
                <a:ea typeface="Calibri" panose="020F0502020204030204" pitchFamily="34" charset="0"/>
                <a:cs typeface="Times New Roman" panose="02020603050405020304" pitchFamily="18" charset="0"/>
              </a:rPr>
              <a:t>Schakel cursus</a:t>
            </a:r>
            <a:endParaRPr lang="en-NL" sz="1800" dirty="0">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NL" sz="1800" dirty="0">
                <a:effectLst/>
                <a:ea typeface="Calibri" panose="020F0502020204030204" pitchFamily="34" charset="0"/>
                <a:cs typeface="Times New Roman" panose="02020603050405020304" pitchFamily="18" charset="0"/>
              </a:rPr>
              <a:t>TVVL cursussen / trainingen</a:t>
            </a:r>
            <a:endParaRPr lang="en-NL"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2771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839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910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690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42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Onlinemedia 2" descr="Introductievideo lesmateriaal">
            <a:hlinkClick r:id="" action="ppaction://media"/>
            <a:extLst>
              <a:ext uri="{FF2B5EF4-FFF2-40B4-BE49-F238E27FC236}">
                <a16:creationId xmlns:a16="http://schemas.microsoft.com/office/drawing/2014/main" id="{3D9E3C53-5D22-7840-8133-826DCEDBEE34}"/>
              </a:ext>
            </a:extLst>
          </p:cNvPr>
          <p:cNvPicPr>
            <a:picLocks noGrp="1" noRot="1" noChangeAspect="1"/>
          </p:cNvPicPr>
          <p:nvPr>
            <p:ph type="media" sz="quarter" idx="10"/>
            <a:videoFile r:link="rId1"/>
          </p:nvPr>
        </p:nvPicPr>
        <p:blipFill rotWithShape="1">
          <a:blip r:embed="rId4"/>
          <a:srcRect l="4485" r="3451"/>
          <a:stretch/>
        </p:blipFill>
        <p:spPr>
          <a:xfrm>
            <a:off x="2904564" y="1156448"/>
            <a:ext cx="6382870" cy="3899647"/>
          </a:xfrm>
          <a:prstGeom prst="rect">
            <a:avLst/>
          </a:prstGeom>
        </p:spPr>
      </p:pic>
    </p:spTree>
    <p:extLst>
      <p:ext uri="{BB962C8B-B14F-4D97-AF65-F5344CB8AC3E}">
        <p14:creationId xmlns:p14="http://schemas.microsoft.com/office/powerpoint/2010/main" val="16815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jdelijke aanduiding voor tekst 6">
            <a:extLst>
              <a:ext uri="{FF2B5EF4-FFF2-40B4-BE49-F238E27FC236}">
                <a16:creationId xmlns:a16="http://schemas.microsoft.com/office/drawing/2014/main" id="{8C4CBA4D-5FB5-AA4B-8DFD-83F2C04EDA29}"/>
              </a:ext>
            </a:extLst>
          </p:cNvPr>
          <p:cNvSpPr txBox="1">
            <a:spLocks/>
          </p:cNvSpPr>
          <p:nvPr/>
        </p:nvSpPr>
        <p:spPr>
          <a:xfrm>
            <a:off x="582706" y="4121973"/>
            <a:ext cx="5691619" cy="4320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nl-NL" dirty="0">
                <a:solidFill>
                  <a:srgbClr val="F18700"/>
                </a:solidFill>
                <a:hlinkClick r:id="rId2">
                  <a:extLst>
                    <a:ext uri="{A12FA001-AC4F-418D-AE19-62706E023703}">
                      <ahyp:hlinkClr xmlns:ahyp="http://schemas.microsoft.com/office/drawing/2018/hyperlinkcolor" val="tx"/>
                    </a:ext>
                  </a:extLst>
                </a:hlinkClick>
              </a:rPr>
              <a:t>www.wij-techniek.nl</a:t>
            </a:r>
            <a:r>
              <a:rPr lang="nl-NL" dirty="0">
                <a:solidFill>
                  <a:srgbClr val="F18700"/>
                </a:solidFill>
              </a:rPr>
              <a:t>       </a:t>
            </a:r>
            <a:r>
              <a:rPr lang="nl-NL" dirty="0">
                <a:solidFill>
                  <a:srgbClr val="F18700"/>
                </a:solidFill>
                <a:hlinkClick r:id="rId3">
                  <a:extLst>
                    <a:ext uri="{A12FA001-AC4F-418D-AE19-62706E023703}">
                      <ahyp:hlinkClr xmlns:ahyp="http://schemas.microsoft.com/office/drawing/2018/hyperlinkcolor" val="tx"/>
                    </a:ext>
                  </a:extLst>
                </a:hlinkClick>
              </a:rPr>
              <a:t>www.kiesinstallatie.nl</a:t>
            </a:r>
            <a:r>
              <a:rPr lang="nl-NL" dirty="0">
                <a:solidFill>
                  <a:srgbClr val="F18700"/>
                </a:solidFill>
              </a:rPr>
              <a:t> </a:t>
            </a:r>
          </a:p>
        </p:txBody>
      </p:sp>
      <p:sp>
        <p:nvSpPr>
          <p:cNvPr id="5" name="Tijdelijke aanduiding voor tekst 6">
            <a:extLst>
              <a:ext uri="{FF2B5EF4-FFF2-40B4-BE49-F238E27FC236}">
                <a16:creationId xmlns:a16="http://schemas.microsoft.com/office/drawing/2014/main" id="{8752F519-6966-094B-BC0B-1CA2D394196B}"/>
              </a:ext>
            </a:extLst>
          </p:cNvPr>
          <p:cNvSpPr txBox="1">
            <a:spLocks/>
          </p:cNvSpPr>
          <p:nvPr/>
        </p:nvSpPr>
        <p:spPr>
          <a:xfrm>
            <a:off x="582705" y="5645973"/>
            <a:ext cx="5691619" cy="4320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nl-NL" u="sng" dirty="0">
                <a:solidFill>
                  <a:srgbClr val="F18700"/>
                </a:solidFill>
                <a:hlinkClick r:id="rId4">
                  <a:extLst>
                    <a:ext uri="{A12FA001-AC4F-418D-AE19-62706E023703}">
                      <ahyp:hlinkClr xmlns:ahyp="http://schemas.microsoft.com/office/drawing/2018/hyperlinkcolor" val="tx"/>
                    </a:ext>
                  </a:extLst>
                </a:hlinkClick>
              </a:rPr>
              <a:t>www.wij-techniek.nl/kies-installatie/quiz/</a:t>
            </a:r>
            <a:endParaRPr lang="nl-NL" dirty="0">
              <a:solidFill>
                <a:srgbClr val="F18700"/>
              </a:solidFill>
            </a:endParaRPr>
          </a:p>
        </p:txBody>
      </p:sp>
    </p:spTree>
    <p:extLst>
      <p:ext uri="{BB962C8B-B14F-4D97-AF65-F5344CB8AC3E}">
        <p14:creationId xmlns:p14="http://schemas.microsoft.com/office/powerpoint/2010/main" val="37562673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67DAD7AB-89BD-AD40-B12B-55DC354CDB7E}"/>
              </a:ext>
            </a:extLst>
          </p:cNvPr>
          <p:cNvSpPr txBox="1">
            <a:spLocks/>
          </p:cNvSpPr>
          <p:nvPr/>
        </p:nvSpPr>
        <p:spPr>
          <a:xfrm>
            <a:off x="582706" y="4121973"/>
            <a:ext cx="5691619" cy="4320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nl-NL" dirty="0">
                <a:solidFill>
                  <a:srgbClr val="F18700"/>
                </a:solidFill>
                <a:hlinkClick r:id="rId2">
                  <a:extLst>
                    <a:ext uri="{A12FA001-AC4F-418D-AE19-62706E023703}">
                      <ahyp:hlinkClr xmlns:ahyp="http://schemas.microsoft.com/office/drawing/2018/hyperlinkcolor" val="tx"/>
                    </a:ext>
                  </a:extLst>
                </a:hlinkClick>
              </a:rPr>
              <a:t>www.wij-techniek.nl</a:t>
            </a:r>
            <a:r>
              <a:rPr lang="nl-NL" dirty="0">
                <a:solidFill>
                  <a:srgbClr val="F18700"/>
                </a:solidFill>
              </a:rPr>
              <a:t>       </a:t>
            </a:r>
            <a:r>
              <a:rPr lang="nl-NL" dirty="0">
                <a:solidFill>
                  <a:srgbClr val="F18700"/>
                </a:solidFill>
                <a:hlinkClick r:id="rId3">
                  <a:extLst>
                    <a:ext uri="{A12FA001-AC4F-418D-AE19-62706E023703}">
                      <ahyp:hlinkClr xmlns:ahyp="http://schemas.microsoft.com/office/drawing/2018/hyperlinkcolor" val="tx"/>
                    </a:ext>
                  </a:extLst>
                </a:hlinkClick>
              </a:rPr>
              <a:t>www.kiesinstallatie.nl</a:t>
            </a:r>
            <a:r>
              <a:rPr lang="nl-NL" dirty="0">
                <a:solidFill>
                  <a:srgbClr val="F18700"/>
                </a:solidFill>
              </a:rPr>
              <a:t> </a:t>
            </a:r>
          </a:p>
        </p:txBody>
      </p:sp>
      <p:sp>
        <p:nvSpPr>
          <p:cNvPr id="3" name="Tijdelijke aanduiding voor tekst 6">
            <a:extLst>
              <a:ext uri="{FF2B5EF4-FFF2-40B4-BE49-F238E27FC236}">
                <a16:creationId xmlns:a16="http://schemas.microsoft.com/office/drawing/2014/main" id="{BFAC4B45-BE6A-4B47-B868-5AEC3199DC05}"/>
              </a:ext>
            </a:extLst>
          </p:cNvPr>
          <p:cNvSpPr txBox="1">
            <a:spLocks/>
          </p:cNvSpPr>
          <p:nvPr/>
        </p:nvSpPr>
        <p:spPr>
          <a:xfrm>
            <a:off x="582705" y="5645973"/>
            <a:ext cx="5691619" cy="4320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nl-NL" u="sng" dirty="0">
                <a:solidFill>
                  <a:srgbClr val="F18700"/>
                </a:solidFill>
                <a:hlinkClick r:id="rId4">
                  <a:extLst>
                    <a:ext uri="{A12FA001-AC4F-418D-AE19-62706E023703}">
                      <ahyp:hlinkClr xmlns:ahyp="http://schemas.microsoft.com/office/drawing/2018/hyperlinkcolor" val="tx"/>
                    </a:ext>
                  </a:extLst>
                </a:hlinkClick>
              </a:rPr>
              <a:t>www.wij-techniek.nl/kies-installatie/quiz/</a:t>
            </a:r>
            <a:endParaRPr lang="nl-NL" dirty="0">
              <a:solidFill>
                <a:srgbClr val="F18700"/>
              </a:solidFill>
            </a:endParaRPr>
          </a:p>
        </p:txBody>
      </p:sp>
    </p:spTree>
    <p:extLst>
      <p:ext uri="{BB962C8B-B14F-4D97-AF65-F5344CB8AC3E}">
        <p14:creationId xmlns:p14="http://schemas.microsoft.com/office/powerpoint/2010/main" val="957813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6989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77C83050-F36C-EC4E-A185-1E1756058803}"/>
              </a:ext>
            </a:extLst>
          </p:cNvPr>
          <p:cNvSpPr txBox="1">
            <a:spLocks/>
          </p:cNvSpPr>
          <p:nvPr/>
        </p:nvSpPr>
        <p:spPr>
          <a:xfrm>
            <a:off x="582706" y="4121973"/>
            <a:ext cx="5691619" cy="4320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nl-NL" dirty="0">
                <a:solidFill>
                  <a:srgbClr val="F18700"/>
                </a:solidFill>
                <a:hlinkClick r:id="rId2">
                  <a:extLst>
                    <a:ext uri="{A12FA001-AC4F-418D-AE19-62706E023703}">
                      <ahyp:hlinkClr xmlns:ahyp="http://schemas.microsoft.com/office/drawing/2018/hyperlinkcolor" val="tx"/>
                    </a:ext>
                  </a:extLst>
                </a:hlinkClick>
              </a:rPr>
              <a:t>www.wij-techniek.nl</a:t>
            </a:r>
            <a:r>
              <a:rPr lang="nl-NL" dirty="0">
                <a:solidFill>
                  <a:srgbClr val="F18700"/>
                </a:solidFill>
              </a:rPr>
              <a:t>       </a:t>
            </a:r>
            <a:r>
              <a:rPr lang="nl-NL" dirty="0">
                <a:solidFill>
                  <a:srgbClr val="F18700"/>
                </a:solidFill>
                <a:hlinkClick r:id="rId3">
                  <a:extLst>
                    <a:ext uri="{A12FA001-AC4F-418D-AE19-62706E023703}">
                      <ahyp:hlinkClr xmlns:ahyp="http://schemas.microsoft.com/office/drawing/2018/hyperlinkcolor" val="tx"/>
                    </a:ext>
                  </a:extLst>
                </a:hlinkClick>
              </a:rPr>
              <a:t>www.kiesinstallatie.nl</a:t>
            </a:r>
            <a:r>
              <a:rPr lang="nl-NL" dirty="0">
                <a:solidFill>
                  <a:srgbClr val="F18700"/>
                </a:solidFill>
              </a:rPr>
              <a:t> </a:t>
            </a:r>
          </a:p>
        </p:txBody>
      </p:sp>
      <p:sp>
        <p:nvSpPr>
          <p:cNvPr id="3" name="Tijdelijke aanduiding voor tekst 6">
            <a:extLst>
              <a:ext uri="{FF2B5EF4-FFF2-40B4-BE49-F238E27FC236}">
                <a16:creationId xmlns:a16="http://schemas.microsoft.com/office/drawing/2014/main" id="{E56EAF87-AE0D-CA4D-91B0-120D12D646F5}"/>
              </a:ext>
            </a:extLst>
          </p:cNvPr>
          <p:cNvSpPr txBox="1">
            <a:spLocks/>
          </p:cNvSpPr>
          <p:nvPr/>
        </p:nvSpPr>
        <p:spPr>
          <a:xfrm>
            <a:off x="582705" y="5645973"/>
            <a:ext cx="5691619" cy="4320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nl-NL" u="sng" dirty="0">
                <a:solidFill>
                  <a:srgbClr val="F18700"/>
                </a:solidFill>
                <a:hlinkClick r:id="rId4">
                  <a:extLst>
                    <a:ext uri="{A12FA001-AC4F-418D-AE19-62706E023703}">
                      <ahyp:hlinkClr xmlns:ahyp="http://schemas.microsoft.com/office/drawing/2018/hyperlinkcolor" val="tx"/>
                    </a:ext>
                  </a:extLst>
                </a:hlinkClick>
              </a:rPr>
              <a:t>www.wij-techniek.nl/kies-installatie/quiz/</a:t>
            </a:r>
            <a:endParaRPr lang="nl-NL" dirty="0">
              <a:solidFill>
                <a:srgbClr val="F18700"/>
              </a:solidFill>
            </a:endParaRPr>
          </a:p>
        </p:txBody>
      </p:sp>
    </p:spTree>
    <p:extLst>
      <p:ext uri="{BB962C8B-B14F-4D97-AF65-F5344CB8AC3E}">
        <p14:creationId xmlns:p14="http://schemas.microsoft.com/office/powerpoint/2010/main" val="3932278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jdelijke aanduiding voor media 1">
            <a:extLst>
              <a:ext uri="{FF2B5EF4-FFF2-40B4-BE49-F238E27FC236}">
                <a16:creationId xmlns:a16="http://schemas.microsoft.com/office/drawing/2014/main" id="{F9B2EC97-DAE2-7947-952C-52551BEA0057}"/>
              </a:ext>
            </a:extLst>
          </p:cNvPr>
          <p:cNvSpPr>
            <a:spLocks noGrp="1"/>
          </p:cNvSpPr>
          <p:nvPr>
            <p:ph type="media" sz="quarter" idx="10"/>
          </p:nvPr>
        </p:nvSpPr>
        <p:spPr/>
      </p:sp>
    </p:spTree>
    <p:extLst>
      <p:ext uri="{BB962C8B-B14F-4D97-AF65-F5344CB8AC3E}">
        <p14:creationId xmlns:p14="http://schemas.microsoft.com/office/powerpoint/2010/main" val="126884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24D7FEC6-5315-3E44-BAD2-0915BC931E75}"/>
              </a:ext>
            </a:extLst>
          </p:cNvPr>
          <p:cNvSpPr txBox="1">
            <a:spLocks/>
          </p:cNvSpPr>
          <p:nvPr/>
        </p:nvSpPr>
        <p:spPr>
          <a:xfrm>
            <a:off x="1256030" y="2194560"/>
            <a:ext cx="5256088" cy="34270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Het is nodig voor</a:t>
            </a:r>
          </a:p>
          <a:p>
            <a:pPr marL="342900" indent="-342900">
              <a:buFont typeface="Arial" panose="020B0604020202020204" pitchFamily="34" charset="0"/>
              <a:buChar char="•"/>
            </a:pPr>
            <a:r>
              <a:rPr lang="nl-NL" dirty="0"/>
              <a:t>Digitalisering</a:t>
            </a:r>
          </a:p>
          <a:p>
            <a:pPr marL="342900" indent="-342900">
              <a:buFont typeface="Arial" panose="020B0604020202020204" pitchFamily="34" charset="0"/>
              <a:buChar char="•"/>
            </a:pPr>
            <a:r>
              <a:rPr lang="nl-NL" dirty="0"/>
              <a:t>Energietransitie</a:t>
            </a:r>
          </a:p>
          <a:p>
            <a:pPr marL="342900" indent="-342900">
              <a:buFont typeface="Arial" panose="020B0604020202020204" pitchFamily="34" charset="0"/>
              <a:buChar char="•"/>
            </a:pPr>
            <a:r>
              <a:rPr lang="nl-NL" dirty="0"/>
              <a:t>Robotisering</a:t>
            </a:r>
          </a:p>
          <a:p>
            <a:pPr marL="342900" indent="-342900">
              <a:buFont typeface="Arial" panose="020B0604020202020204" pitchFamily="34" charset="0"/>
              <a:buChar char="•"/>
            </a:pPr>
            <a:r>
              <a:rPr lang="nl-NL" dirty="0"/>
              <a:t>Zorg</a:t>
            </a:r>
          </a:p>
          <a:p>
            <a:r>
              <a:rPr lang="nl-NL" dirty="0"/>
              <a:t>En nog veel meer!</a:t>
            </a:r>
          </a:p>
          <a:p>
            <a:endParaRPr lang="nl-NL" dirty="0"/>
          </a:p>
          <a:p>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1796690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73352055-DE7D-1B40-8493-C3F07FD334B3}"/>
              </a:ext>
            </a:extLst>
          </p:cNvPr>
          <p:cNvSpPr txBox="1">
            <a:spLocks/>
          </p:cNvSpPr>
          <p:nvPr/>
        </p:nvSpPr>
        <p:spPr>
          <a:xfrm>
            <a:off x="1256029" y="2194560"/>
            <a:ext cx="6193641" cy="34270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Met installatietechniek kan je echt bijna overal aan de slag. Dit zijn de richtingen die je kunt kiezen. </a:t>
            </a:r>
          </a:p>
          <a:p>
            <a:br>
              <a:rPr lang="nl-NL" dirty="0"/>
            </a:br>
            <a:r>
              <a:rPr lang="nl-NL" dirty="0">
                <a:solidFill>
                  <a:schemeClr val="bg1"/>
                </a:solidFill>
              </a:rPr>
              <a:t>Werken met:</a:t>
            </a:r>
          </a:p>
          <a:p>
            <a:pPr marL="342900" indent="-342900" fontAlgn="base">
              <a:buFont typeface="Arial" panose="020B0604020202020204" pitchFamily="34" charset="0"/>
              <a:buChar char="•"/>
            </a:pPr>
            <a:r>
              <a:rPr lang="nl-NL" dirty="0"/>
              <a:t>Elektrotechnische installaties</a:t>
            </a:r>
          </a:p>
          <a:p>
            <a:pPr marL="342900" indent="-342900" fontAlgn="base">
              <a:buFont typeface="Arial" panose="020B0604020202020204" pitchFamily="34" charset="0"/>
              <a:buChar char="•"/>
            </a:pPr>
            <a:r>
              <a:rPr lang="nl-NL" dirty="0"/>
              <a:t>Werktuigkundige installaties</a:t>
            </a:r>
          </a:p>
          <a:p>
            <a:pPr marL="342900" indent="-342900" fontAlgn="base">
              <a:buFont typeface="Arial" panose="020B0604020202020204" pitchFamily="34" charset="0"/>
              <a:buChar char="•"/>
            </a:pPr>
            <a:r>
              <a:rPr lang="nl-NL" dirty="0"/>
              <a:t>Koude- en klimaatsystemen</a:t>
            </a:r>
          </a:p>
          <a:p>
            <a:pPr marL="342900" indent="-342900" fontAlgn="base">
              <a:buFont typeface="Arial" panose="020B0604020202020204" pitchFamily="34" charset="0"/>
              <a:buChar char="•"/>
            </a:pPr>
            <a:r>
              <a:rPr lang="nl-NL" dirty="0"/>
              <a:t>Combinatie</a:t>
            </a:r>
          </a:p>
        </p:txBody>
      </p:sp>
    </p:spTree>
    <p:extLst>
      <p:ext uri="{BB962C8B-B14F-4D97-AF65-F5344CB8AC3E}">
        <p14:creationId xmlns:p14="http://schemas.microsoft.com/office/powerpoint/2010/main" val="988197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531825"/>
      </p:ext>
    </p:extLst>
  </p:cSld>
  <p:clrMapOvr>
    <a:masterClrMapping/>
  </p:clrMapOvr>
</p:sld>
</file>

<file path=ppt/theme/theme1.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D2A678A36C2544A0ABA0F00E11CC2F" ma:contentTypeVersion="16" ma:contentTypeDescription="Een nieuw document maken." ma:contentTypeScope="" ma:versionID="e98f9516a1bfe5ab38868cf2413ded10">
  <xsd:schema xmlns:xsd="http://www.w3.org/2001/XMLSchema" xmlns:xs="http://www.w3.org/2001/XMLSchema" xmlns:p="http://schemas.microsoft.com/office/2006/metadata/properties" xmlns:ns2="8d097417-39c5-43cb-8105-59ed51dfe8a6" xmlns:ns3="07751c7c-f0d3-41dd-8277-e6ccb9aa81cc" targetNamespace="http://schemas.microsoft.com/office/2006/metadata/properties" ma:root="true" ma:fieldsID="27035e5995e9230b4759553550f3a8c2" ns2:_="" ns3:_="">
    <xsd:import namespace="8d097417-39c5-43cb-8105-59ed51dfe8a6"/>
    <xsd:import namespace="07751c7c-f0d3-41dd-8277-e6ccb9aa81c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097417-39c5-43cb-8105-59ed51dfe8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f470a00a-d9f0-43b4-8ca1-8c2dbf24213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751c7c-f0d3-41dd-8277-e6ccb9aa81cc" elementFormDefault="qualified">
    <xsd:import namespace="http://schemas.microsoft.com/office/2006/documentManagement/types"/>
    <xsd:import namespace="http://schemas.microsoft.com/office/infopath/2007/PartnerControls"/>
    <xsd:element name="SharedWithUsers" ma:index="1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b75c201f-2519-4c29-a21e-139ff802efc4}" ma:internalName="TaxCatchAll" ma:showField="CatchAllData" ma:web="07751c7c-f0d3-41dd-8277-e6ccb9aa81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AEED9B-725E-444D-B7C2-AB4BC67D0C79}"/>
</file>

<file path=customXml/itemProps2.xml><?xml version="1.0" encoding="utf-8"?>
<ds:datastoreItem xmlns:ds="http://schemas.openxmlformats.org/officeDocument/2006/customXml" ds:itemID="{8C03F2EA-3A77-4465-99BA-403A991F4368}"/>
</file>

<file path=docProps/app.xml><?xml version="1.0" encoding="utf-8"?>
<Properties xmlns="http://schemas.openxmlformats.org/officeDocument/2006/extended-properties" xmlns:vt="http://schemas.openxmlformats.org/officeDocument/2006/docPropsVTypes">
  <TotalTime>2937</TotalTime>
  <Words>3349</Words>
  <Application>Microsoft Macintosh PowerPoint</Application>
  <PresentationFormat>Widescreen</PresentationFormat>
  <Paragraphs>275</Paragraphs>
  <Slides>50</Slides>
  <Notes>30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Aangepast ontwerp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hans foks</dc:creator>
  <cp:lastModifiedBy>hans foks</cp:lastModifiedBy>
  <cp:revision>43</cp:revision>
  <dcterms:created xsi:type="dcterms:W3CDTF">2022-02-21T16:17:37Z</dcterms:created>
  <dcterms:modified xsi:type="dcterms:W3CDTF">2022-09-15T09:38:20Z</dcterms:modified>
</cp:coreProperties>
</file>