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287" r:id="rId5"/>
    <p:sldId id="357" r:id="rId6"/>
    <p:sldId id="289" r:id="rId7"/>
    <p:sldId id="356" r:id="rId8"/>
    <p:sldId id="358" r:id="rId9"/>
    <p:sldId id="359" r:id="rId10"/>
    <p:sldId id="360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82CFDD-B5F6-435C-9053-046E6931866C}" v="73" dt="2024-09-24T13:13:49.124"/>
    <p1510:client id="{6232AA86-8ACF-42E1-66F2-564439598A49}" v="598" dt="2024-09-24T13:39:18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74" autoAdjust="0"/>
    <p:restoredTop sz="87034"/>
  </p:normalViewPr>
  <p:slideViewPr>
    <p:cSldViewPr snapToGrid="0" showGuides="1">
      <p:cViewPr varScale="1">
        <p:scale>
          <a:sx n="105" d="100"/>
          <a:sy n="105" d="100"/>
        </p:scale>
        <p:origin x="14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91930-9E83-44EF-9905-0EC70EF304AB}" type="datetimeFigureOut">
              <a:rPr lang="nl-NL" smtClean="0"/>
              <a:t>25-10-2024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B07C8-9F78-48A4-A56B-BC177A6D94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06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B07C8-9F78-48A4-A56B-BC177A6D944B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982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Doorontwikkeling uitleggen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39B90F50-9F20-4E48-9A45-AD64B1A7A21D}" type="slidenum">
              <a:rPr lang="en-US" sz="1400" b="0" strike="noStrike" spc="-1" smtClean="0">
                <a:solidFill>
                  <a:srgbClr val="000000"/>
                </a:solidFill>
                <a:latin typeface="Calibri"/>
              </a:rPr>
              <a:t>3</a:t>
            </a:fld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2294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B07C8-9F78-48A4-A56B-BC177A6D944B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258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B07C8-9F78-48A4-A56B-BC177A6D944B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311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B07C8-9F78-48A4-A56B-BC177A6D944B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6444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B07C8-9F78-48A4-A56B-BC177A6D944B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467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man, tafel&#10;&#10;Automatisch gegenereerde beschrijving">
            <a:extLst>
              <a:ext uri="{FF2B5EF4-FFF2-40B4-BE49-F238E27FC236}">
                <a16:creationId xmlns:a16="http://schemas.microsoft.com/office/drawing/2014/main" id="{0ECBD9A3-5466-2B40-BBAC-B78DCB0D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0"/>
            <a:ext cx="10286999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2D89FA-1D08-2844-A985-A994C9AA5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145"/>
          <a:stretch/>
        </p:blipFill>
        <p:spPr>
          <a:xfrm>
            <a:off x="0" y="0"/>
            <a:ext cx="4859079" cy="68577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6884FBE-03E8-294E-BD2C-12D16E4DF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7093"/>
          <a:stretch/>
        </p:blipFill>
        <p:spPr>
          <a:xfrm>
            <a:off x="10628541" y="280"/>
            <a:ext cx="1573619" cy="68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aptop&#10;&#10;Automatisch gegenereerde beschrijving">
            <a:extLst>
              <a:ext uri="{FF2B5EF4-FFF2-40B4-BE49-F238E27FC236}">
                <a16:creationId xmlns:a16="http://schemas.microsoft.com/office/drawing/2014/main" id="{1E3F60B1-9CDA-F144-8B0D-94A286ECD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0084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00C44F4-8E22-9F41-8B2B-7DF226465282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>
                <a:solidFill>
                  <a:schemeClr val="accent4"/>
                </a:solidFill>
              </a:rPr>
              <a:t>wij-techniek.nl</a:t>
            </a:r>
          </a:p>
        </p:txBody>
      </p:sp>
      <p:pic>
        <p:nvPicPr>
          <p:cNvPr id="4" name="Afbeelding 3" descr="Afbeelding met klok&#10;&#10;Automatisch gegenereerde beschrijving">
            <a:extLst>
              <a:ext uri="{FF2B5EF4-FFF2-40B4-BE49-F238E27FC236}">
                <a16:creationId xmlns:a16="http://schemas.microsoft.com/office/drawing/2014/main" id="{13FF9A8A-50AD-B34B-9BF3-E073983AB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00"/>
            <a:ext cx="1651000" cy="2755900"/>
          </a:xfrm>
          <a:prstGeom prst="rect">
            <a:avLst/>
          </a:prstGeom>
        </p:spPr>
      </p:pic>
      <p:pic>
        <p:nvPicPr>
          <p:cNvPr id="7" name="Afbeelding 6" descr="Afbeelding met vogel&#10;&#10;Automatisch gegenereerde beschrijving">
            <a:extLst>
              <a:ext uri="{FF2B5EF4-FFF2-40B4-BE49-F238E27FC236}">
                <a16:creationId xmlns:a16="http://schemas.microsoft.com/office/drawing/2014/main" id="{3DCF6E2A-1B9E-4E4D-BC14-D83C5E321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671121"/>
            <a:ext cx="838200" cy="1955800"/>
          </a:xfrm>
          <a:prstGeom prst="rect">
            <a:avLst/>
          </a:prstGeom>
        </p:spPr>
      </p:pic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961EAFA8-1364-3747-8CE2-E646C2303B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8615" y="2516464"/>
            <a:ext cx="8608020" cy="3454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accent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586281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lok diapos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aptop&#10;&#10;Automatisch gegenereerde beschrijving">
            <a:extLst>
              <a:ext uri="{FF2B5EF4-FFF2-40B4-BE49-F238E27FC236}">
                <a16:creationId xmlns:a16="http://schemas.microsoft.com/office/drawing/2014/main" id="{1E3F60B1-9CDA-F144-8B0D-94A286ECD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00842"/>
          </a:xfrm>
          <a:prstGeom prst="rect">
            <a:avLst/>
          </a:prstGeom>
        </p:spPr>
      </p:pic>
      <p:pic>
        <p:nvPicPr>
          <p:cNvPr id="8" name="Afbeelding 7" descr="Afbeelding met tafel, klok, computer&#10;&#10;Automatisch gegenereerde beschrijving">
            <a:extLst>
              <a:ext uri="{FF2B5EF4-FFF2-40B4-BE49-F238E27FC236}">
                <a16:creationId xmlns:a16="http://schemas.microsoft.com/office/drawing/2014/main" id="{BFD6E4DE-1814-4B4E-84D4-4793A55C62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600"/>
            <a:ext cx="12192000" cy="52324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00C44F4-8E22-9F41-8B2B-7DF226465282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>
                <a:solidFill>
                  <a:schemeClr val="accent4"/>
                </a:solidFill>
              </a:rPr>
              <a:t>wij-techniek.nl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66265F4-394C-BF49-9AE4-CBEDE2FE4F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4942" y="2377679"/>
            <a:ext cx="8109063" cy="3070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 dirty="0"/>
              <a:t>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96972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aptop&#10;&#10;Automatisch gegenereerde beschrijving">
            <a:extLst>
              <a:ext uri="{FF2B5EF4-FFF2-40B4-BE49-F238E27FC236}">
                <a16:creationId xmlns:a16="http://schemas.microsoft.com/office/drawing/2014/main" id="{1E3F60B1-9CDA-F144-8B0D-94A286ECD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0084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00C44F4-8E22-9F41-8B2B-7DF226465282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>
                <a:solidFill>
                  <a:schemeClr val="accent4"/>
                </a:solidFill>
              </a:rPr>
              <a:t>wij-techniek.nl</a:t>
            </a:r>
          </a:p>
        </p:txBody>
      </p:sp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AC511315-AA0F-9E4D-9BA8-25E4E9FB02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586600"/>
            <a:ext cx="12192000" cy="63023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40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72C764DD-9166-624E-AF61-E0729DE0B9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5617" y="5000130"/>
            <a:ext cx="2707908" cy="7310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400"/>
              </a:lnSpc>
              <a:spcBef>
                <a:spcPts val="0"/>
              </a:spcBef>
              <a:buFontTx/>
              <a:buNone/>
              <a:defRPr sz="2200" b="1" i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Programma</a:t>
            </a:r>
          </a:p>
          <a:p>
            <a:pPr lvl="0"/>
            <a:r>
              <a:rPr lang="nl-NL" dirty="0"/>
              <a:t>tekst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CF840960-FC17-BB4D-9450-D8D5E3E1DA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6605" y="5000130"/>
            <a:ext cx="2707908" cy="7310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400"/>
              </a:lnSpc>
              <a:spcBef>
                <a:spcPts val="0"/>
              </a:spcBef>
              <a:buFontTx/>
              <a:buNone/>
              <a:defRPr sz="2200" b="1" i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Programma</a:t>
            </a:r>
          </a:p>
          <a:p>
            <a:pPr lvl="0"/>
            <a:r>
              <a:rPr lang="nl-NL" dirty="0"/>
              <a:t>tekst</a:t>
            </a:r>
          </a:p>
        </p:txBody>
      </p:sp>
      <p:sp>
        <p:nvSpPr>
          <p:cNvPr id="15" name="Tijdelijke aanduiding voor tekst 7">
            <a:extLst>
              <a:ext uri="{FF2B5EF4-FFF2-40B4-BE49-F238E27FC236}">
                <a16:creationId xmlns:a16="http://schemas.microsoft.com/office/drawing/2014/main" id="{FC87AF9B-8C05-F74D-8FB9-A06FBA3D2B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6246" y="5000130"/>
            <a:ext cx="2707908" cy="7310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400"/>
              </a:lnSpc>
              <a:spcBef>
                <a:spcPts val="0"/>
              </a:spcBef>
              <a:buFontTx/>
              <a:buNone/>
              <a:defRPr sz="2200" b="1" i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/>
              <a:t>Programma</a:t>
            </a:r>
          </a:p>
          <a:p>
            <a:pPr lvl="0"/>
            <a:r>
              <a:rPr lang="nl-NL" dirty="0"/>
              <a:t>tekst</a:t>
            </a: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1E7863D6-9425-C047-ACC0-BD729A2551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0881" y="2840136"/>
            <a:ext cx="2022086" cy="2029043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9" name="Tijdelijke aanduiding voor afbeelding 17">
            <a:extLst>
              <a:ext uri="{FF2B5EF4-FFF2-40B4-BE49-F238E27FC236}">
                <a16:creationId xmlns:a16="http://schemas.microsoft.com/office/drawing/2014/main" id="{6117EC4E-DC13-834C-88D0-CDB30CE41F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00371" y="2840136"/>
            <a:ext cx="2022086" cy="2029043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20" name="Tijdelijke aanduiding voor afbeelding 17">
            <a:extLst>
              <a:ext uri="{FF2B5EF4-FFF2-40B4-BE49-F238E27FC236}">
                <a16:creationId xmlns:a16="http://schemas.microsoft.com/office/drawing/2014/main" id="{CBECE0A6-3BE3-3045-ADD8-DBDD383972D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49156" y="2840136"/>
            <a:ext cx="2022086" cy="2029043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885520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aptop&#10;&#10;Automatisch gegenereerde beschrijving">
            <a:extLst>
              <a:ext uri="{FF2B5EF4-FFF2-40B4-BE49-F238E27FC236}">
                <a16:creationId xmlns:a16="http://schemas.microsoft.com/office/drawing/2014/main" id="{1E3F60B1-9CDA-F144-8B0D-94A286ECD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0084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00C44F4-8E22-9F41-8B2B-7DF226465282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>
                <a:solidFill>
                  <a:schemeClr val="accent4"/>
                </a:solidFill>
              </a:rPr>
              <a:t>wij-techniek.nl</a:t>
            </a:r>
          </a:p>
        </p:txBody>
      </p:sp>
      <p:pic>
        <p:nvPicPr>
          <p:cNvPr id="4" name="Afbeelding 3" descr="Afbeelding met klok&#10;&#10;Automatisch gegenereerde beschrijving">
            <a:extLst>
              <a:ext uri="{FF2B5EF4-FFF2-40B4-BE49-F238E27FC236}">
                <a16:creationId xmlns:a16="http://schemas.microsoft.com/office/drawing/2014/main" id="{13FF9A8A-50AD-B34B-9BF3-E073983AB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00"/>
            <a:ext cx="1651000" cy="2755900"/>
          </a:xfrm>
          <a:prstGeom prst="rect">
            <a:avLst/>
          </a:prstGeom>
        </p:spPr>
      </p:pic>
      <p:pic>
        <p:nvPicPr>
          <p:cNvPr id="7" name="Afbeelding 6" descr="Afbeelding met vogel&#10;&#10;Automatisch gegenereerde beschrijving">
            <a:extLst>
              <a:ext uri="{FF2B5EF4-FFF2-40B4-BE49-F238E27FC236}">
                <a16:creationId xmlns:a16="http://schemas.microsoft.com/office/drawing/2014/main" id="{3DCF6E2A-1B9E-4E4D-BC14-D83C5E321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671121"/>
            <a:ext cx="838200" cy="1955800"/>
          </a:xfrm>
          <a:prstGeom prst="rect">
            <a:avLst/>
          </a:prstGeom>
        </p:spPr>
      </p:pic>
      <p:pic>
        <p:nvPicPr>
          <p:cNvPr id="10" name="Afbeelding 9" descr="Afbeelding met laptop&#10;&#10;Automatisch gegenereerde beschrijving">
            <a:extLst>
              <a:ext uri="{FF2B5EF4-FFF2-40B4-BE49-F238E27FC236}">
                <a16:creationId xmlns:a16="http://schemas.microsoft.com/office/drawing/2014/main" id="{4D742396-43AE-CB40-9401-04B374B79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00842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9E0FCE-EC89-5449-B7D1-F61AAD9617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8615" y="1497588"/>
            <a:ext cx="8745634" cy="6302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0A91D44-D895-B94A-85DB-12D5E16575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7869" y="2537859"/>
            <a:ext cx="8746380" cy="3699049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ts val="3000"/>
              </a:lnSpc>
              <a:spcBef>
                <a:spcPts val="2000"/>
              </a:spcBef>
              <a:buSzPct val="60000"/>
              <a:buFontTx/>
              <a:buBlip>
                <a:blip r:embed="rId5"/>
              </a:buBlip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Tekststijl opsomming</a:t>
            </a:r>
          </a:p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43763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diapos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afel, klok, computer&#10;&#10;Automatisch gegenereerde beschrijving">
            <a:extLst>
              <a:ext uri="{FF2B5EF4-FFF2-40B4-BE49-F238E27FC236}">
                <a16:creationId xmlns:a16="http://schemas.microsoft.com/office/drawing/2014/main" id="{BFD6E4DE-1814-4B4E-84D4-4793A55C6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600"/>
            <a:ext cx="12192000" cy="5232400"/>
          </a:xfrm>
          <a:prstGeom prst="rect">
            <a:avLst/>
          </a:prstGeom>
        </p:spPr>
      </p:pic>
      <p:pic>
        <p:nvPicPr>
          <p:cNvPr id="3" name="Afbeelding 2" descr="Afbeelding met laptop&#10;&#10;Automatisch gegenereerde beschrijving">
            <a:extLst>
              <a:ext uri="{FF2B5EF4-FFF2-40B4-BE49-F238E27FC236}">
                <a16:creationId xmlns:a16="http://schemas.microsoft.com/office/drawing/2014/main" id="{1E3F60B1-9CDA-F144-8B0D-94A286ECD9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0084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00C44F4-8E22-9F41-8B2B-7DF226465282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>
                <a:solidFill>
                  <a:schemeClr val="accent4"/>
                </a:solidFill>
              </a:rPr>
              <a:t>wij-techniek.nl</a:t>
            </a:r>
          </a:p>
        </p:txBody>
      </p:sp>
      <p:sp>
        <p:nvSpPr>
          <p:cNvPr id="9" name="Tijdelijke aanduiding voor tekst 11">
            <a:extLst>
              <a:ext uri="{FF2B5EF4-FFF2-40B4-BE49-F238E27FC236}">
                <a16:creationId xmlns:a16="http://schemas.microsoft.com/office/drawing/2014/main" id="{94CBCA6E-14EE-A44D-92D4-8827EA7296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8615" y="1497588"/>
            <a:ext cx="8745634" cy="5494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590A767D-1F27-7840-916E-D7FF047DE5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8615" y="2204771"/>
            <a:ext cx="8109063" cy="2999777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ts val="68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Tekststijl opsomming</a:t>
            </a:r>
          </a:p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4087226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licht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omputer, tafel, paraplu&#10;&#10;Automatisch gegenereerde beschrijving">
            <a:extLst>
              <a:ext uri="{FF2B5EF4-FFF2-40B4-BE49-F238E27FC236}">
                <a16:creationId xmlns:a16="http://schemas.microsoft.com/office/drawing/2014/main" id="{7601822B-35CC-F54D-81F6-0DC3B2C79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00"/>
            <a:ext cx="12192000" cy="5245100"/>
          </a:xfrm>
          <a:prstGeom prst="rect">
            <a:avLst/>
          </a:prstGeom>
        </p:spPr>
      </p:pic>
      <p:pic>
        <p:nvPicPr>
          <p:cNvPr id="3" name="Afbeelding 2" descr="Afbeelding met laptop&#10;&#10;Automatisch gegenereerde beschrijving">
            <a:extLst>
              <a:ext uri="{FF2B5EF4-FFF2-40B4-BE49-F238E27FC236}">
                <a16:creationId xmlns:a16="http://schemas.microsoft.com/office/drawing/2014/main" id="{1E3F60B1-9CDA-F144-8B0D-94A286ECD9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0084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00C44F4-8E22-9F41-8B2B-7DF226465282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>
                <a:solidFill>
                  <a:schemeClr val="accent4"/>
                </a:solidFill>
              </a:rPr>
              <a:t>wij-techniek.nl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F5BC0F10-2884-2B41-B408-48836FE4F5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8615" y="2200824"/>
            <a:ext cx="7452934" cy="3585614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ts val="68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defRPr sz="28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Tekststijl opsomming</a:t>
            </a:r>
          </a:p>
          <a:p>
            <a:pPr lvl="0"/>
            <a:r>
              <a:rPr lang="nl-NL" dirty="0"/>
              <a:t>Tekst</a:t>
            </a:r>
          </a:p>
        </p:txBody>
      </p:sp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2061970D-C294-C148-93CF-E1908A304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8615" y="1497588"/>
            <a:ext cx="8745634" cy="6302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79733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interlinie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aptop&#10;&#10;Automatisch gegenereerde beschrijving">
            <a:extLst>
              <a:ext uri="{FF2B5EF4-FFF2-40B4-BE49-F238E27FC236}">
                <a16:creationId xmlns:a16="http://schemas.microsoft.com/office/drawing/2014/main" id="{1E3F60B1-9CDA-F144-8B0D-94A286ECD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0084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00C44F4-8E22-9F41-8B2B-7DF226465282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>
                <a:solidFill>
                  <a:schemeClr val="accent4"/>
                </a:solidFill>
              </a:rPr>
              <a:t>wij-techniek.nl</a:t>
            </a:r>
          </a:p>
        </p:txBody>
      </p:sp>
      <p:pic>
        <p:nvPicPr>
          <p:cNvPr id="4" name="Afbeelding 3" descr="Afbeelding met klok&#10;&#10;Automatisch gegenereerde beschrijving">
            <a:extLst>
              <a:ext uri="{FF2B5EF4-FFF2-40B4-BE49-F238E27FC236}">
                <a16:creationId xmlns:a16="http://schemas.microsoft.com/office/drawing/2014/main" id="{13FF9A8A-50AD-B34B-9BF3-E073983AB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00"/>
            <a:ext cx="1651000" cy="2755900"/>
          </a:xfrm>
          <a:prstGeom prst="rect">
            <a:avLst/>
          </a:prstGeom>
        </p:spPr>
      </p:pic>
      <p:pic>
        <p:nvPicPr>
          <p:cNvPr id="7" name="Afbeelding 6" descr="Afbeelding met vogel&#10;&#10;Automatisch gegenereerde beschrijving">
            <a:extLst>
              <a:ext uri="{FF2B5EF4-FFF2-40B4-BE49-F238E27FC236}">
                <a16:creationId xmlns:a16="http://schemas.microsoft.com/office/drawing/2014/main" id="{3DCF6E2A-1B9E-4E4D-BC14-D83C5E321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671121"/>
            <a:ext cx="838200" cy="1955800"/>
          </a:xfrm>
          <a:prstGeom prst="rect">
            <a:avLst/>
          </a:prstGeom>
        </p:spPr>
      </p:pic>
      <p:pic>
        <p:nvPicPr>
          <p:cNvPr id="10" name="Afbeelding 9" descr="Afbeelding met laptop&#10;&#10;Automatisch gegenereerde beschrijving">
            <a:extLst>
              <a:ext uri="{FF2B5EF4-FFF2-40B4-BE49-F238E27FC236}">
                <a16:creationId xmlns:a16="http://schemas.microsoft.com/office/drawing/2014/main" id="{4D742396-43AE-CB40-9401-04B374B79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00842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19E0FCE-EC89-5449-B7D1-F61AAD9617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8615" y="1497588"/>
            <a:ext cx="8745634" cy="6302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0A91D44-D895-B94A-85DB-12D5E16575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7869" y="2537859"/>
            <a:ext cx="8746380" cy="4038600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ts val="3000"/>
              </a:lnSpc>
              <a:spcBef>
                <a:spcPts val="750"/>
              </a:spcBef>
              <a:buSzPct val="60000"/>
              <a:buFontTx/>
              <a:buBlip>
                <a:blip r:embed="rId5"/>
              </a:buBlip>
              <a:defRPr sz="28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Tekststijl opsomming</a:t>
            </a:r>
          </a:p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626182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lichtblau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omputer, tafel, paraplu&#10;&#10;Automatisch gegenereerde beschrijving">
            <a:extLst>
              <a:ext uri="{FF2B5EF4-FFF2-40B4-BE49-F238E27FC236}">
                <a16:creationId xmlns:a16="http://schemas.microsoft.com/office/drawing/2014/main" id="{7601822B-35CC-F54D-81F6-0DC3B2C79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00"/>
            <a:ext cx="12192000" cy="5245100"/>
          </a:xfrm>
          <a:prstGeom prst="rect">
            <a:avLst/>
          </a:prstGeom>
        </p:spPr>
      </p:pic>
      <p:pic>
        <p:nvPicPr>
          <p:cNvPr id="3" name="Afbeelding 2" descr="Afbeelding met laptop&#10;&#10;Automatisch gegenereerde beschrijving">
            <a:extLst>
              <a:ext uri="{FF2B5EF4-FFF2-40B4-BE49-F238E27FC236}">
                <a16:creationId xmlns:a16="http://schemas.microsoft.com/office/drawing/2014/main" id="{1E3F60B1-9CDA-F144-8B0D-94A286ECD9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0084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00C44F4-8E22-9F41-8B2B-7DF226465282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>
                <a:solidFill>
                  <a:schemeClr val="accent4"/>
                </a:solidFill>
              </a:rPr>
              <a:t>wij-techniek.nl</a:t>
            </a:r>
          </a:p>
        </p:txBody>
      </p:sp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2061970D-C294-C148-93CF-E1908A304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8615" y="1497588"/>
            <a:ext cx="8745634" cy="6302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700EDDF-804A-F34C-B379-CEEC492B27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7869" y="2537859"/>
            <a:ext cx="7516974" cy="3212946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ts val="3000"/>
              </a:lnSpc>
              <a:spcBef>
                <a:spcPts val="750"/>
              </a:spcBef>
              <a:buSzPct val="60000"/>
              <a:buFontTx/>
              <a:buBlip>
                <a:blip r:embed="rId4"/>
              </a:buBlip>
              <a:defRPr sz="28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Tekststijl opsomming</a:t>
            </a:r>
          </a:p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210882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afbeelding 19">
            <a:extLst>
              <a:ext uri="{FF2B5EF4-FFF2-40B4-BE49-F238E27FC236}">
                <a16:creationId xmlns:a16="http://schemas.microsoft.com/office/drawing/2014/main" id="{AEA6F165-72FD-3842-A564-7B59E1BA1A8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52812" y="1"/>
            <a:ext cx="9521234" cy="6857999"/>
          </a:xfrm>
          <a:custGeom>
            <a:avLst/>
            <a:gdLst>
              <a:gd name="connsiteX0" fmla="*/ 3705891 w 9521234"/>
              <a:gd name="connsiteY0" fmla="*/ 0 h 6857999"/>
              <a:gd name="connsiteX1" fmla="*/ 5849640 w 9521234"/>
              <a:gd name="connsiteY1" fmla="*/ 0 h 6857999"/>
              <a:gd name="connsiteX2" fmla="*/ 9357835 w 9521234"/>
              <a:gd name="connsiteY2" fmla="*/ 3515399 h 6857999"/>
              <a:gd name="connsiteX3" fmla="*/ 9356397 w 9521234"/>
              <a:gd name="connsiteY3" fmla="*/ 3517302 h 6857999"/>
              <a:gd name="connsiteX4" fmla="*/ 9377504 w 9521234"/>
              <a:gd name="connsiteY4" fmla="*/ 3534753 h 6857999"/>
              <a:gd name="connsiteX5" fmla="*/ 9521234 w 9521234"/>
              <a:gd name="connsiteY5" fmla="*/ 3882460 h 6857999"/>
              <a:gd name="connsiteX6" fmla="*/ 9377504 w 9521234"/>
              <a:gd name="connsiteY6" fmla="*/ 4230169 h 6857999"/>
              <a:gd name="connsiteX7" fmla="*/ 9358155 w 9521234"/>
              <a:gd name="connsiteY7" fmla="*/ 4246165 h 6857999"/>
              <a:gd name="connsiteX8" fmla="*/ 9360575 w 9521234"/>
              <a:gd name="connsiteY8" fmla="*/ 4248231 h 6857999"/>
              <a:gd name="connsiteX9" fmla="*/ 6756157 w 9521234"/>
              <a:gd name="connsiteY9" fmla="*/ 6857999 h 6857999"/>
              <a:gd name="connsiteX10" fmla="*/ 2729642 w 9521234"/>
              <a:gd name="connsiteY10" fmla="*/ 6857999 h 6857999"/>
              <a:gd name="connsiteX11" fmla="*/ 129011 w 9521234"/>
              <a:gd name="connsiteY11" fmla="*/ 4252029 h 6857999"/>
              <a:gd name="connsiteX12" fmla="*/ 132453 w 9521234"/>
              <a:gd name="connsiteY12" fmla="*/ 4249889 h 6857999"/>
              <a:gd name="connsiteX13" fmla="*/ 83808 w 9521234"/>
              <a:gd name="connsiteY13" fmla="*/ 4190811 h 6857999"/>
              <a:gd name="connsiteX14" fmla="*/ 0 w 9521234"/>
              <a:gd name="connsiteY14" fmla="*/ 3915878 h 6857999"/>
              <a:gd name="connsiteX15" fmla="*/ 143730 w 9521234"/>
              <a:gd name="connsiteY15" fmla="*/ 3568171 h 6857999"/>
              <a:gd name="connsiteX16" fmla="*/ 151601 w 9521234"/>
              <a:gd name="connsiteY16" fmla="*/ 3561664 h 6857999"/>
              <a:gd name="connsiteX17" fmla="*/ 151560 w 9521234"/>
              <a:gd name="connsiteY17" fmla="*/ 356162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521234" h="6857999">
                <a:moveTo>
                  <a:pt x="3705891" y="0"/>
                </a:moveTo>
                <a:lnTo>
                  <a:pt x="5849640" y="0"/>
                </a:lnTo>
                <a:lnTo>
                  <a:pt x="9357835" y="3515399"/>
                </a:lnTo>
                <a:lnTo>
                  <a:pt x="9356397" y="3517302"/>
                </a:lnTo>
                <a:lnTo>
                  <a:pt x="9377504" y="3534753"/>
                </a:lnTo>
                <a:cubicBezTo>
                  <a:pt x="9466308" y="3623739"/>
                  <a:pt x="9521234" y="3746672"/>
                  <a:pt x="9521234" y="3882460"/>
                </a:cubicBezTo>
                <a:cubicBezTo>
                  <a:pt x="9521234" y="4018248"/>
                  <a:pt x="9466308" y="4141181"/>
                  <a:pt x="9377504" y="4230169"/>
                </a:cubicBezTo>
                <a:lnTo>
                  <a:pt x="9358155" y="4246165"/>
                </a:lnTo>
                <a:lnTo>
                  <a:pt x="9360575" y="4248231"/>
                </a:lnTo>
                <a:lnTo>
                  <a:pt x="6756157" y="6857999"/>
                </a:lnTo>
                <a:lnTo>
                  <a:pt x="2729642" y="6857999"/>
                </a:lnTo>
                <a:lnTo>
                  <a:pt x="129011" y="4252029"/>
                </a:lnTo>
                <a:lnTo>
                  <a:pt x="132453" y="4249889"/>
                </a:lnTo>
                <a:lnTo>
                  <a:pt x="83808" y="4190811"/>
                </a:lnTo>
                <a:cubicBezTo>
                  <a:pt x="30896" y="4112329"/>
                  <a:pt x="0" y="4017720"/>
                  <a:pt x="0" y="3915878"/>
                </a:cubicBezTo>
                <a:cubicBezTo>
                  <a:pt x="0" y="3780090"/>
                  <a:pt x="54926" y="3657157"/>
                  <a:pt x="143730" y="3568171"/>
                </a:cubicBezTo>
                <a:lnTo>
                  <a:pt x="151601" y="3561664"/>
                </a:lnTo>
                <a:lnTo>
                  <a:pt x="151560" y="356162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BF7E412-74D0-6D41-BAC8-92623B9CCAFB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>
                <a:solidFill>
                  <a:schemeClr val="accent4"/>
                </a:solidFill>
              </a:rPr>
              <a:t>wij-techniek.nl</a:t>
            </a:r>
          </a:p>
        </p:txBody>
      </p:sp>
    </p:spTree>
    <p:extLst>
      <p:ext uri="{BB962C8B-B14F-4D97-AF65-F5344CB8AC3E}">
        <p14:creationId xmlns:p14="http://schemas.microsoft.com/office/powerpoint/2010/main" val="2567544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wer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535627C4-4C64-E741-ADD8-2C0CF62AB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3" y="0"/>
            <a:ext cx="12192000" cy="2300842"/>
          </a:xfrm>
          <a:prstGeom prst="rect">
            <a:avLst/>
          </a:prstGeom>
        </p:spPr>
      </p:pic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DDBF6C8-638F-D84E-91BC-917C15546B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3764" y="7160859"/>
            <a:ext cx="1860055" cy="144045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4" name="Tijdelijke aanduiding voor afbeelding 10">
            <a:extLst>
              <a:ext uri="{FF2B5EF4-FFF2-40B4-BE49-F238E27FC236}">
                <a16:creationId xmlns:a16="http://schemas.microsoft.com/office/drawing/2014/main" id="{0C15189A-1986-C740-9021-9A0A8A1CCE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00237" y="7160859"/>
            <a:ext cx="1860055" cy="144045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5" name="Tijdelijke aanduiding voor afbeelding 10">
            <a:extLst>
              <a:ext uri="{FF2B5EF4-FFF2-40B4-BE49-F238E27FC236}">
                <a16:creationId xmlns:a16="http://schemas.microsoft.com/office/drawing/2014/main" id="{DF1A3711-3102-C849-B152-E75FE661C9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76710" y="7160859"/>
            <a:ext cx="1860055" cy="144045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6" name="Tijdelijke aanduiding voor afbeelding 10">
            <a:extLst>
              <a:ext uri="{FF2B5EF4-FFF2-40B4-BE49-F238E27FC236}">
                <a16:creationId xmlns:a16="http://schemas.microsoft.com/office/drawing/2014/main" id="{4A44D55C-B3C2-8E48-9D0D-8CE82A8331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67908" y="7160859"/>
            <a:ext cx="1860055" cy="144045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7" name="Tijdelijke aanduiding voor afbeelding 10">
            <a:extLst>
              <a:ext uri="{FF2B5EF4-FFF2-40B4-BE49-F238E27FC236}">
                <a16:creationId xmlns:a16="http://schemas.microsoft.com/office/drawing/2014/main" id="{62C0BBC0-5E56-B04F-9F5B-F93DA7EC41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59106" y="7160859"/>
            <a:ext cx="1860055" cy="144045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89916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persoon, man, object&#10;&#10;Automatisch gegenereerde beschrijving">
            <a:extLst>
              <a:ext uri="{FF2B5EF4-FFF2-40B4-BE49-F238E27FC236}">
                <a16:creationId xmlns:a16="http://schemas.microsoft.com/office/drawing/2014/main" id="{6E2F7123-14D6-834D-A424-CB898E9D5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25" y="0"/>
            <a:ext cx="10299875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2D89FA-1D08-2844-A985-A994C9AA5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145"/>
          <a:stretch/>
        </p:blipFill>
        <p:spPr>
          <a:xfrm>
            <a:off x="0" y="0"/>
            <a:ext cx="4859079" cy="68577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6884FBE-03E8-294E-BD2C-12D16E4DF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7093"/>
          <a:stretch/>
        </p:blipFill>
        <p:spPr>
          <a:xfrm>
            <a:off x="10628541" y="280"/>
            <a:ext cx="1573619" cy="68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87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F23B92BB-44D8-46B6-BDA8-521E79490E07}"/>
              </a:ext>
            </a:extLst>
          </p:cNvPr>
          <p:cNvSpPr/>
          <p:nvPr/>
        </p:nvSpPr>
        <p:spPr>
          <a:xfrm>
            <a:off x="-20332" y="0"/>
            <a:ext cx="40613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D6DC362-A895-44B7-80D2-E78CBF1263FC}"/>
              </a:ext>
            </a:extLst>
          </p:cNvPr>
          <p:cNvSpPr/>
          <p:nvPr/>
        </p:nvSpPr>
        <p:spPr>
          <a:xfrm>
            <a:off x="4061312" y="0"/>
            <a:ext cx="8130688" cy="6858000"/>
          </a:xfrm>
          <a:prstGeom prst="rect">
            <a:avLst/>
          </a:prstGeom>
          <a:solidFill>
            <a:srgbClr val="009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A6F622-BCE1-4329-92E3-2A18615AA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664" y="0"/>
            <a:ext cx="4101977" cy="6858000"/>
          </a:xfrm>
          <a:noFill/>
        </p:spPr>
        <p:txBody>
          <a:bodyPr lIns="360000" tIns="792000" rIns="324000" bIns="720000" anchor="t" anchorCtr="0"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B08D5F-DC48-4007-B3E4-76BA25C21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1" y="792000"/>
            <a:ext cx="6228281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272948D-E268-4603-88B2-2B415D9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7620" y="1992086"/>
            <a:ext cx="6228281" cy="376791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6DC7D93-812A-44EF-8162-A5D520F0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5968800"/>
            <a:ext cx="1384385" cy="5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33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man, staand&#10;&#10;Automatisch gegenereerde beschrijving">
            <a:extLst>
              <a:ext uri="{FF2B5EF4-FFF2-40B4-BE49-F238E27FC236}">
                <a16:creationId xmlns:a16="http://schemas.microsoft.com/office/drawing/2014/main" id="{7C68BD4C-E933-A945-8542-CB82036AB2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18" y="0"/>
            <a:ext cx="10291482" cy="68609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2D89FA-1D08-2844-A985-A994C9AA5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145"/>
          <a:stretch/>
        </p:blipFill>
        <p:spPr>
          <a:xfrm>
            <a:off x="0" y="0"/>
            <a:ext cx="4859079" cy="68577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FA5FEAB-F64D-9948-9EBE-456455303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6"/>
          <a:stretch/>
        </p:blipFill>
        <p:spPr>
          <a:xfrm>
            <a:off x="10991850" y="280"/>
            <a:ext cx="1200150" cy="68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3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tafel, voedsel, man&#10;&#10;Automatisch gegenereerde beschrijving">
            <a:extLst>
              <a:ext uri="{FF2B5EF4-FFF2-40B4-BE49-F238E27FC236}">
                <a16:creationId xmlns:a16="http://schemas.microsoft.com/office/drawing/2014/main" id="{07896B91-F582-BE4F-9436-0CFB69628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81" y="0"/>
            <a:ext cx="10290919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2D89FA-1D08-2844-A985-A994C9AA5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145"/>
          <a:stretch/>
        </p:blipFill>
        <p:spPr>
          <a:xfrm>
            <a:off x="0" y="0"/>
            <a:ext cx="4859079" cy="68577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FA5FEAB-F64D-9948-9EBE-456455303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6"/>
          <a:stretch/>
        </p:blipFill>
        <p:spPr>
          <a:xfrm>
            <a:off x="10991850" y="280"/>
            <a:ext cx="1200150" cy="68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8DFBF6-3CE1-1E49-A28B-C39A0C873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2D89FA-1D08-2844-A985-A994C9AA5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145"/>
          <a:stretch/>
        </p:blipFill>
        <p:spPr>
          <a:xfrm>
            <a:off x="0" y="0"/>
            <a:ext cx="4859079" cy="68577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FA5FEAB-F64D-9948-9EBE-456455303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6"/>
          <a:stretch/>
        </p:blipFill>
        <p:spPr>
          <a:xfrm>
            <a:off x="10991850" y="280"/>
            <a:ext cx="1200150" cy="68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windmolen, object, vliegtuig&#10;&#10;Automatisch gegenereerde beschrijving">
            <a:extLst>
              <a:ext uri="{FF2B5EF4-FFF2-40B4-BE49-F238E27FC236}">
                <a16:creationId xmlns:a16="http://schemas.microsoft.com/office/drawing/2014/main" id="{4D5CB947-38B1-5D4A-86D4-B78EEF03C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 r="1373" b="5987"/>
          <a:stretch/>
        </p:blipFill>
        <p:spPr>
          <a:xfrm>
            <a:off x="1249257" y="0"/>
            <a:ext cx="10942743" cy="68577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62D89FA-1D08-2844-A985-A994C9AA5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145"/>
          <a:stretch/>
        </p:blipFill>
        <p:spPr>
          <a:xfrm>
            <a:off x="0" y="0"/>
            <a:ext cx="4859079" cy="68577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6884FBE-03E8-294E-BD2C-12D16E4DF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7093"/>
          <a:stretch/>
        </p:blipFill>
        <p:spPr>
          <a:xfrm>
            <a:off x="10628541" y="280"/>
            <a:ext cx="1573619" cy="68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7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oek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A1483783-BC54-DC4A-9B6A-BF82EB12EB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4214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r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aptop&#10;&#10;Automatisch gegenereerde beschrijving">
            <a:extLst>
              <a:ext uri="{FF2B5EF4-FFF2-40B4-BE49-F238E27FC236}">
                <a16:creationId xmlns:a16="http://schemas.microsoft.com/office/drawing/2014/main" id="{1E3F60B1-9CDA-F144-8B0D-94A286ECD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" y="0"/>
            <a:ext cx="12192000" cy="2300842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A8757AE-5735-7E44-BA6C-B837ADE09C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0389" y="1586600"/>
            <a:ext cx="5334328" cy="6302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00C44F4-8E22-9F41-8B2B-7DF226465282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 dirty="0">
                <a:solidFill>
                  <a:schemeClr val="accent4"/>
                </a:solidFill>
              </a:rPr>
              <a:t>wij-</a:t>
            </a:r>
            <a:r>
              <a:rPr lang="nl-NL" sz="2200" b="1" dirty="0" err="1">
                <a:solidFill>
                  <a:schemeClr val="accent4"/>
                </a:solidFill>
              </a:rPr>
              <a:t>techniek.nl</a:t>
            </a:r>
            <a:endParaRPr lang="nl-NL" sz="2200" b="1" dirty="0">
              <a:solidFill>
                <a:schemeClr val="accent4"/>
              </a:solidFill>
            </a:endParaRPr>
          </a:p>
        </p:txBody>
      </p:sp>
      <p:sp>
        <p:nvSpPr>
          <p:cNvPr id="9" name="Tijdelijke aanduiding voor afbeelding 1">
            <a:extLst>
              <a:ext uri="{FF2B5EF4-FFF2-40B4-BE49-F238E27FC236}">
                <a16:creationId xmlns:a16="http://schemas.microsoft.com/office/drawing/2014/main" id="{47F1DA49-6309-6C4D-8C56-8AA8A3F9D9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736" y="2682848"/>
            <a:ext cx="3335960" cy="3345071"/>
          </a:xfrm>
          <a:custGeom>
            <a:avLst/>
            <a:gdLst>
              <a:gd name="connsiteX0" fmla="*/ 2833829 w 5649363"/>
              <a:gd name="connsiteY0" fmla="*/ 0 h 5653182"/>
              <a:gd name="connsiteX1" fmla="*/ 2996625 w 5649363"/>
              <a:gd name="connsiteY1" fmla="*/ 49727 h 5653182"/>
              <a:gd name="connsiteX2" fmla="*/ 3016119 w 5649363"/>
              <a:gd name="connsiteY2" fmla="*/ 65812 h 5653182"/>
              <a:gd name="connsiteX3" fmla="*/ 3021568 w 5649363"/>
              <a:gd name="connsiteY3" fmla="*/ 64037 h 5653182"/>
              <a:gd name="connsiteX4" fmla="*/ 5552411 w 5649363"/>
              <a:gd name="connsiteY4" fmla="*/ 2594880 h 5653182"/>
              <a:gd name="connsiteX5" fmla="*/ 5551558 w 5649363"/>
              <a:gd name="connsiteY5" fmla="*/ 2596007 h 5653182"/>
              <a:gd name="connsiteX6" fmla="*/ 5564082 w 5649363"/>
              <a:gd name="connsiteY6" fmla="*/ 2606340 h 5653182"/>
              <a:gd name="connsiteX7" fmla="*/ 5649363 w 5649363"/>
              <a:gd name="connsiteY7" fmla="*/ 2812227 h 5653182"/>
              <a:gd name="connsiteX8" fmla="*/ 5564082 w 5649363"/>
              <a:gd name="connsiteY8" fmla="*/ 3018115 h 5653182"/>
              <a:gd name="connsiteX9" fmla="*/ 5552601 w 5649363"/>
              <a:gd name="connsiteY9" fmla="*/ 3027587 h 5653182"/>
              <a:gd name="connsiteX10" fmla="*/ 5554037 w 5649363"/>
              <a:gd name="connsiteY10" fmla="*/ 3028810 h 5653182"/>
              <a:gd name="connsiteX11" fmla="*/ 3049541 w 5649363"/>
              <a:gd name="connsiteY11" fmla="*/ 5533308 h 5653182"/>
              <a:gd name="connsiteX12" fmla="*/ 3020999 w 5649363"/>
              <a:gd name="connsiteY12" fmla="*/ 5567901 h 5653182"/>
              <a:gd name="connsiteX13" fmla="*/ 2815111 w 5649363"/>
              <a:gd name="connsiteY13" fmla="*/ 5653182 h 5653182"/>
              <a:gd name="connsiteX14" fmla="*/ 2609224 w 5649363"/>
              <a:gd name="connsiteY14" fmla="*/ 5567901 h 5653182"/>
              <a:gd name="connsiteX15" fmla="*/ 2589573 w 5649363"/>
              <a:gd name="connsiteY15" fmla="*/ 5544084 h 5653182"/>
              <a:gd name="connsiteX16" fmla="*/ 76548 w 5649363"/>
              <a:gd name="connsiteY16" fmla="*/ 3031059 h 5653182"/>
              <a:gd name="connsiteX17" fmla="*/ 78590 w 5649363"/>
              <a:gd name="connsiteY17" fmla="*/ 3029792 h 5653182"/>
              <a:gd name="connsiteX18" fmla="*/ 49727 w 5649363"/>
              <a:gd name="connsiteY18" fmla="*/ 2994810 h 5653182"/>
              <a:gd name="connsiteX19" fmla="*/ 0 w 5649363"/>
              <a:gd name="connsiteY19" fmla="*/ 2832015 h 5653182"/>
              <a:gd name="connsiteX20" fmla="*/ 85281 w 5649363"/>
              <a:gd name="connsiteY20" fmla="*/ 2626128 h 5653182"/>
              <a:gd name="connsiteX21" fmla="*/ 89951 w 5649363"/>
              <a:gd name="connsiteY21" fmla="*/ 2622275 h 5653182"/>
              <a:gd name="connsiteX22" fmla="*/ 89927 w 5649363"/>
              <a:gd name="connsiteY22" fmla="*/ 2622254 h 5653182"/>
              <a:gd name="connsiteX23" fmla="*/ 2639838 w 5649363"/>
              <a:gd name="connsiteY23" fmla="*/ 72343 h 5653182"/>
              <a:gd name="connsiteX24" fmla="*/ 2640896 w 5649363"/>
              <a:gd name="connsiteY24" fmla="*/ 74594 h 5653182"/>
              <a:gd name="connsiteX25" fmla="*/ 2671034 w 5649363"/>
              <a:gd name="connsiteY25" fmla="*/ 49727 h 5653182"/>
              <a:gd name="connsiteX26" fmla="*/ 2833829 w 5649363"/>
              <a:gd name="connsiteY26" fmla="*/ 0 h 565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49363" h="5653182">
                <a:moveTo>
                  <a:pt x="2833829" y="0"/>
                </a:moveTo>
                <a:cubicBezTo>
                  <a:pt x="2894132" y="0"/>
                  <a:pt x="2950154" y="18332"/>
                  <a:pt x="2996625" y="49727"/>
                </a:cubicBezTo>
                <a:lnTo>
                  <a:pt x="3016119" y="65812"/>
                </a:lnTo>
                <a:lnTo>
                  <a:pt x="3021568" y="64037"/>
                </a:lnTo>
                <a:lnTo>
                  <a:pt x="5552411" y="2594880"/>
                </a:lnTo>
                <a:lnTo>
                  <a:pt x="5551558" y="2596007"/>
                </a:lnTo>
                <a:lnTo>
                  <a:pt x="5564082" y="2606340"/>
                </a:lnTo>
                <a:cubicBezTo>
                  <a:pt x="5616773" y="2659031"/>
                  <a:pt x="5649363" y="2731823"/>
                  <a:pt x="5649363" y="2812227"/>
                </a:cubicBezTo>
                <a:cubicBezTo>
                  <a:pt x="5649363" y="2892631"/>
                  <a:pt x="5616773" y="2965423"/>
                  <a:pt x="5564082" y="3018115"/>
                </a:cubicBezTo>
                <a:lnTo>
                  <a:pt x="5552601" y="3027587"/>
                </a:lnTo>
                <a:lnTo>
                  <a:pt x="5554037" y="3028810"/>
                </a:lnTo>
                <a:lnTo>
                  <a:pt x="3049541" y="5533308"/>
                </a:lnTo>
                <a:lnTo>
                  <a:pt x="3020999" y="5567901"/>
                </a:lnTo>
                <a:cubicBezTo>
                  <a:pt x="2968308" y="5620592"/>
                  <a:pt x="2895515" y="5653182"/>
                  <a:pt x="2815111" y="5653182"/>
                </a:cubicBezTo>
                <a:cubicBezTo>
                  <a:pt x="2734707" y="5653182"/>
                  <a:pt x="2661915" y="5620592"/>
                  <a:pt x="2609224" y="5567901"/>
                </a:cubicBezTo>
                <a:lnTo>
                  <a:pt x="2589573" y="5544084"/>
                </a:lnTo>
                <a:lnTo>
                  <a:pt x="76548" y="3031059"/>
                </a:lnTo>
                <a:lnTo>
                  <a:pt x="78590" y="3029792"/>
                </a:lnTo>
                <a:lnTo>
                  <a:pt x="49727" y="2994810"/>
                </a:lnTo>
                <a:cubicBezTo>
                  <a:pt x="18332" y="2948339"/>
                  <a:pt x="0" y="2892318"/>
                  <a:pt x="0" y="2832015"/>
                </a:cubicBezTo>
                <a:cubicBezTo>
                  <a:pt x="0" y="2751611"/>
                  <a:pt x="32590" y="2678819"/>
                  <a:pt x="85281" y="2626128"/>
                </a:cubicBezTo>
                <a:lnTo>
                  <a:pt x="89951" y="2622275"/>
                </a:lnTo>
                <a:lnTo>
                  <a:pt x="89927" y="2622254"/>
                </a:lnTo>
                <a:lnTo>
                  <a:pt x="2639838" y="72343"/>
                </a:lnTo>
                <a:lnTo>
                  <a:pt x="2640896" y="74594"/>
                </a:lnTo>
                <a:lnTo>
                  <a:pt x="2671034" y="49727"/>
                </a:lnTo>
                <a:cubicBezTo>
                  <a:pt x="2717505" y="18332"/>
                  <a:pt x="2773526" y="0"/>
                  <a:pt x="283382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0" name="Tijdelijke aanduiding voor afbeelding 1">
            <a:extLst>
              <a:ext uri="{FF2B5EF4-FFF2-40B4-BE49-F238E27FC236}">
                <a16:creationId xmlns:a16="http://schemas.microsoft.com/office/drawing/2014/main" id="{9FDAB999-BD96-8E4E-B892-4D1D8BC7F6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0718" y="2682848"/>
            <a:ext cx="3335960" cy="3345071"/>
          </a:xfrm>
          <a:custGeom>
            <a:avLst/>
            <a:gdLst>
              <a:gd name="connsiteX0" fmla="*/ 2833829 w 5649363"/>
              <a:gd name="connsiteY0" fmla="*/ 0 h 5653182"/>
              <a:gd name="connsiteX1" fmla="*/ 2996625 w 5649363"/>
              <a:gd name="connsiteY1" fmla="*/ 49727 h 5653182"/>
              <a:gd name="connsiteX2" fmla="*/ 3016119 w 5649363"/>
              <a:gd name="connsiteY2" fmla="*/ 65812 h 5653182"/>
              <a:gd name="connsiteX3" fmla="*/ 3021568 w 5649363"/>
              <a:gd name="connsiteY3" fmla="*/ 64037 h 5653182"/>
              <a:gd name="connsiteX4" fmla="*/ 5552411 w 5649363"/>
              <a:gd name="connsiteY4" fmla="*/ 2594880 h 5653182"/>
              <a:gd name="connsiteX5" fmla="*/ 5551558 w 5649363"/>
              <a:gd name="connsiteY5" fmla="*/ 2596007 h 5653182"/>
              <a:gd name="connsiteX6" fmla="*/ 5564082 w 5649363"/>
              <a:gd name="connsiteY6" fmla="*/ 2606340 h 5653182"/>
              <a:gd name="connsiteX7" fmla="*/ 5649363 w 5649363"/>
              <a:gd name="connsiteY7" fmla="*/ 2812227 h 5653182"/>
              <a:gd name="connsiteX8" fmla="*/ 5564082 w 5649363"/>
              <a:gd name="connsiteY8" fmla="*/ 3018115 h 5653182"/>
              <a:gd name="connsiteX9" fmla="*/ 5552601 w 5649363"/>
              <a:gd name="connsiteY9" fmla="*/ 3027587 h 5653182"/>
              <a:gd name="connsiteX10" fmla="*/ 5554037 w 5649363"/>
              <a:gd name="connsiteY10" fmla="*/ 3028810 h 5653182"/>
              <a:gd name="connsiteX11" fmla="*/ 3049541 w 5649363"/>
              <a:gd name="connsiteY11" fmla="*/ 5533308 h 5653182"/>
              <a:gd name="connsiteX12" fmla="*/ 3020999 w 5649363"/>
              <a:gd name="connsiteY12" fmla="*/ 5567901 h 5653182"/>
              <a:gd name="connsiteX13" fmla="*/ 2815111 w 5649363"/>
              <a:gd name="connsiteY13" fmla="*/ 5653182 h 5653182"/>
              <a:gd name="connsiteX14" fmla="*/ 2609224 w 5649363"/>
              <a:gd name="connsiteY14" fmla="*/ 5567901 h 5653182"/>
              <a:gd name="connsiteX15" fmla="*/ 2589573 w 5649363"/>
              <a:gd name="connsiteY15" fmla="*/ 5544084 h 5653182"/>
              <a:gd name="connsiteX16" fmla="*/ 76548 w 5649363"/>
              <a:gd name="connsiteY16" fmla="*/ 3031059 h 5653182"/>
              <a:gd name="connsiteX17" fmla="*/ 78590 w 5649363"/>
              <a:gd name="connsiteY17" fmla="*/ 3029792 h 5653182"/>
              <a:gd name="connsiteX18" fmla="*/ 49727 w 5649363"/>
              <a:gd name="connsiteY18" fmla="*/ 2994810 h 5653182"/>
              <a:gd name="connsiteX19" fmla="*/ 0 w 5649363"/>
              <a:gd name="connsiteY19" fmla="*/ 2832015 h 5653182"/>
              <a:gd name="connsiteX20" fmla="*/ 85281 w 5649363"/>
              <a:gd name="connsiteY20" fmla="*/ 2626128 h 5653182"/>
              <a:gd name="connsiteX21" fmla="*/ 89951 w 5649363"/>
              <a:gd name="connsiteY21" fmla="*/ 2622275 h 5653182"/>
              <a:gd name="connsiteX22" fmla="*/ 89927 w 5649363"/>
              <a:gd name="connsiteY22" fmla="*/ 2622254 h 5653182"/>
              <a:gd name="connsiteX23" fmla="*/ 2639838 w 5649363"/>
              <a:gd name="connsiteY23" fmla="*/ 72343 h 5653182"/>
              <a:gd name="connsiteX24" fmla="*/ 2640896 w 5649363"/>
              <a:gd name="connsiteY24" fmla="*/ 74594 h 5653182"/>
              <a:gd name="connsiteX25" fmla="*/ 2671034 w 5649363"/>
              <a:gd name="connsiteY25" fmla="*/ 49727 h 5653182"/>
              <a:gd name="connsiteX26" fmla="*/ 2833829 w 5649363"/>
              <a:gd name="connsiteY26" fmla="*/ 0 h 565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49363" h="5653182">
                <a:moveTo>
                  <a:pt x="2833829" y="0"/>
                </a:moveTo>
                <a:cubicBezTo>
                  <a:pt x="2894132" y="0"/>
                  <a:pt x="2950154" y="18332"/>
                  <a:pt x="2996625" y="49727"/>
                </a:cubicBezTo>
                <a:lnTo>
                  <a:pt x="3016119" y="65812"/>
                </a:lnTo>
                <a:lnTo>
                  <a:pt x="3021568" y="64037"/>
                </a:lnTo>
                <a:lnTo>
                  <a:pt x="5552411" y="2594880"/>
                </a:lnTo>
                <a:lnTo>
                  <a:pt x="5551558" y="2596007"/>
                </a:lnTo>
                <a:lnTo>
                  <a:pt x="5564082" y="2606340"/>
                </a:lnTo>
                <a:cubicBezTo>
                  <a:pt x="5616773" y="2659031"/>
                  <a:pt x="5649363" y="2731823"/>
                  <a:pt x="5649363" y="2812227"/>
                </a:cubicBezTo>
                <a:cubicBezTo>
                  <a:pt x="5649363" y="2892631"/>
                  <a:pt x="5616773" y="2965423"/>
                  <a:pt x="5564082" y="3018115"/>
                </a:cubicBezTo>
                <a:lnTo>
                  <a:pt x="5552601" y="3027587"/>
                </a:lnTo>
                <a:lnTo>
                  <a:pt x="5554037" y="3028810"/>
                </a:lnTo>
                <a:lnTo>
                  <a:pt x="3049541" y="5533308"/>
                </a:lnTo>
                <a:lnTo>
                  <a:pt x="3020999" y="5567901"/>
                </a:lnTo>
                <a:cubicBezTo>
                  <a:pt x="2968308" y="5620592"/>
                  <a:pt x="2895515" y="5653182"/>
                  <a:pt x="2815111" y="5653182"/>
                </a:cubicBezTo>
                <a:cubicBezTo>
                  <a:pt x="2734707" y="5653182"/>
                  <a:pt x="2661915" y="5620592"/>
                  <a:pt x="2609224" y="5567901"/>
                </a:cubicBezTo>
                <a:lnTo>
                  <a:pt x="2589573" y="5544084"/>
                </a:lnTo>
                <a:lnTo>
                  <a:pt x="76548" y="3031059"/>
                </a:lnTo>
                <a:lnTo>
                  <a:pt x="78590" y="3029792"/>
                </a:lnTo>
                <a:lnTo>
                  <a:pt x="49727" y="2994810"/>
                </a:lnTo>
                <a:cubicBezTo>
                  <a:pt x="18332" y="2948339"/>
                  <a:pt x="0" y="2892318"/>
                  <a:pt x="0" y="2832015"/>
                </a:cubicBezTo>
                <a:cubicBezTo>
                  <a:pt x="0" y="2751611"/>
                  <a:pt x="32590" y="2678819"/>
                  <a:pt x="85281" y="2626128"/>
                </a:cubicBezTo>
                <a:lnTo>
                  <a:pt x="89951" y="2622275"/>
                </a:lnTo>
                <a:lnTo>
                  <a:pt x="89927" y="2622254"/>
                </a:lnTo>
                <a:lnTo>
                  <a:pt x="2639838" y="72343"/>
                </a:lnTo>
                <a:lnTo>
                  <a:pt x="2640896" y="74594"/>
                </a:lnTo>
                <a:lnTo>
                  <a:pt x="2671034" y="49727"/>
                </a:lnTo>
                <a:cubicBezTo>
                  <a:pt x="2717505" y="18332"/>
                  <a:pt x="2773526" y="0"/>
                  <a:pt x="283382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1" name="Tijdelijke aanduiding voor afbeelding 1">
            <a:extLst>
              <a:ext uri="{FF2B5EF4-FFF2-40B4-BE49-F238E27FC236}">
                <a16:creationId xmlns:a16="http://schemas.microsoft.com/office/drawing/2014/main" id="{13486D31-B2C2-4240-A022-CA3BBE92F9F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1700" y="2682848"/>
            <a:ext cx="3335960" cy="3345071"/>
          </a:xfrm>
          <a:custGeom>
            <a:avLst/>
            <a:gdLst>
              <a:gd name="connsiteX0" fmla="*/ 2833829 w 5649363"/>
              <a:gd name="connsiteY0" fmla="*/ 0 h 5653182"/>
              <a:gd name="connsiteX1" fmla="*/ 2996625 w 5649363"/>
              <a:gd name="connsiteY1" fmla="*/ 49727 h 5653182"/>
              <a:gd name="connsiteX2" fmla="*/ 3016119 w 5649363"/>
              <a:gd name="connsiteY2" fmla="*/ 65812 h 5653182"/>
              <a:gd name="connsiteX3" fmla="*/ 3021568 w 5649363"/>
              <a:gd name="connsiteY3" fmla="*/ 64037 h 5653182"/>
              <a:gd name="connsiteX4" fmla="*/ 5552411 w 5649363"/>
              <a:gd name="connsiteY4" fmla="*/ 2594880 h 5653182"/>
              <a:gd name="connsiteX5" fmla="*/ 5551558 w 5649363"/>
              <a:gd name="connsiteY5" fmla="*/ 2596007 h 5653182"/>
              <a:gd name="connsiteX6" fmla="*/ 5564082 w 5649363"/>
              <a:gd name="connsiteY6" fmla="*/ 2606340 h 5653182"/>
              <a:gd name="connsiteX7" fmla="*/ 5649363 w 5649363"/>
              <a:gd name="connsiteY7" fmla="*/ 2812227 h 5653182"/>
              <a:gd name="connsiteX8" fmla="*/ 5564082 w 5649363"/>
              <a:gd name="connsiteY8" fmla="*/ 3018115 h 5653182"/>
              <a:gd name="connsiteX9" fmla="*/ 5552601 w 5649363"/>
              <a:gd name="connsiteY9" fmla="*/ 3027587 h 5653182"/>
              <a:gd name="connsiteX10" fmla="*/ 5554037 w 5649363"/>
              <a:gd name="connsiteY10" fmla="*/ 3028810 h 5653182"/>
              <a:gd name="connsiteX11" fmla="*/ 3049541 w 5649363"/>
              <a:gd name="connsiteY11" fmla="*/ 5533308 h 5653182"/>
              <a:gd name="connsiteX12" fmla="*/ 3020999 w 5649363"/>
              <a:gd name="connsiteY12" fmla="*/ 5567901 h 5653182"/>
              <a:gd name="connsiteX13" fmla="*/ 2815111 w 5649363"/>
              <a:gd name="connsiteY13" fmla="*/ 5653182 h 5653182"/>
              <a:gd name="connsiteX14" fmla="*/ 2609224 w 5649363"/>
              <a:gd name="connsiteY14" fmla="*/ 5567901 h 5653182"/>
              <a:gd name="connsiteX15" fmla="*/ 2589573 w 5649363"/>
              <a:gd name="connsiteY15" fmla="*/ 5544084 h 5653182"/>
              <a:gd name="connsiteX16" fmla="*/ 76548 w 5649363"/>
              <a:gd name="connsiteY16" fmla="*/ 3031059 h 5653182"/>
              <a:gd name="connsiteX17" fmla="*/ 78590 w 5649363"/>
              <a:gd name="connsiteY17" fmla="*/ 3029792 h 5653182"/>
              <a:gd name="connsiteX18" fmla="*/ 49727 w 5649363"/>
              <a:gd name="connsiteY18" fmla="*/ 2994810 h 5653182"/>
              <a:gd name="connsiteX19" fmla="*/ 0 w 5649363"/>
              <a:gd name="connsiteY19" fmla="*/ 2832015 h 5653182"/>
              <a:gd name="connsiteX20" fmla="*/ 85281 w 5649363"/>
              <a:gd name="connsiteY20" fmla="*/ 2626128 h 5653182"/>
              <a:gd name="connsiteX21" fmla="*/ 89951 w 5649363"/>
              <a:gd name="connsiteY21" fmla="*/ 2622275 h 5653182"/>
              <a:gd name="connsiteX22" fmla="*/ 89927 w 5649363"/>
              <a:gd name="connsiteY22" fmla="*/ 2622254 h 5653182"/>
              <a:gd name="connsiteX23" fmla="*/ 2639838 w 5649363"/>
              <a:gd name="connsiteY23" fmla="*/ 72343 h 5653182"/>
              <a:gd name="connsiteX24" fmla="*/ 2640896 w 5649363"/>
              <a:gd name="connsiteY24" fmla="*/ 74594 h 5653182"/>
              <a:gd name="connsiteX25" fmla="*/ 2671034 w 5649363"/>
              <a:gd name="connsiteY25" fmla="*/ 49727 h 5653182"/>
              <a:gd name="connsiteX26" fmla="*/ 2833829 w 5649363"/>
              <a:gd name="connsiteY26" fmla="*/ 0 h 565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49363" h="5653182">
                <a:moveTo>
                  <a:pt x="2833829" y="0"/>
                </a:moveTo>
                <a:cubicBezTo>
                  <a:pt x="2894132" y="0"/>
                  <a:pt x="2950154" y="18332"/>
                  <a:pt x="2996625" y="49727"/>
                </a:cubicBezTo>
                <a:lnTo>
                  <a:pt x="3016119" y="65812"/>
                </a:lnTo>
                <a:lnTo>
                  <a:pt x="3021568" y="64037"/>
                </a:lnTo>
                <a:lnTo>
                  <a:pt x="5552411" y="2594880"/>
                </a:lnTo>
                <a:lnTo>
                  <a:pt x="5551558" y="2596007"/>
                </a:lnTo>
                <a:lnTo>
                  <a:pt x="5564082" y="2606340"/>
                </a:lnTo>
                <a:cubicBezTo>
                  <a:pt x="5616773" y="2659031"/>
                  <a:pt x="5649363" y="2731823"/>
                  <a:pt x="5649363" y="2812227"/>
                </a:cubicBezTo>
                <a:cubicBezTo>
                  <a:pt x="5649363" y="2892631"/>
                  <a:pt x="5616773" y="2965423"/>
                  <a:pt x="5564082" y="3018115"/>
                </a:cubicBezTo>
                <a:lnTo>
                  <a:pt x="5552601" y="3027587"/>
                </a:lnTo>
                <a:lnTo>
                  <a:pt x="5554037" y="3028810"/>
                </a:lnTo>
                <a:lnTo>
                  <a:pt x="3049541" y="5533308"/>
                </a:lnTo>
                <a:lnTo>
                  <a:pt x="3020999" y="5567901"/>
                </a:lnTo>
                <a:cubicBezTo>
                  <a:pt x="2968308" y="5620592"/>
                  <a:pt x="2895515" y="5653182"/>
                  <a:pt x="2815111" y="5653182"/>
                </a:cubicBezTo>
                <a:cubicBezTo>
                  <a:pt x="2734707" y="5653182"/>
                  <a:pt x="2661915" y="5620592"/>
                  <a:pt x="2609224" y="5567901"/>
                </a:cubicBezTo>
                <a:lnTo>
                  <a:pt x="2589573" y="5544084"/>
                </a:lnTo>
                <a:lnTo>
                  <a:pt x="76548" y="3031059"/>
                </a:lnTo>
                <a:lnTo>
                  <a:pt x="78590" y="3029792"/>
                </a:lnTo>
                <a:lnTo>
                  <a:pt x="49727" y="2994810"/>
                </a:lnTo>
                <a:cubicBezTo>
                  <a:pt x="18332" y="2948339"/>
                  <a:pt x="0" y="2892318"/>
                  <a:pt x="0" y="2832015"/>
                </a:cubicBezTo>
                <a:cubicBezTo>
                  <a:pt x="0" y="2751611"/>
                  <a:pt x="32590" y="2678819"/>
                  <a:pt x="85281" y="2626128"/>
                </a:cubicBezTo>
                <a:lnTo>
                  <a:pt x="89951" y="2622275"/>
                </a:lnTo>
                <a:lnTo>
                  <a:pt x="89927" y="2622254"/>
                </a:lnTo>
                <a:lnTo>
                  <a:pt x="2639838" y="72343"/>
                </a:lnTo>
                <a:lnTo>
                  <a:pt x="2640896" y="74594"/>
                </a:lnTo>
                <a:lnTo>
                  <a:pt x="2671034" y="49727"/>
                </a:lnTo>
                <a:cubicBezTo>
                  <a:pt x="2717505" y="18332"/>
                  <a:pt x="2773526" y="0"/>
                  <a:pt x="283382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90347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030AA344-D3D5-574E-95B8-87376B839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22402" y="1092901"/>
            <a:ext cx="9923362" cy="5800725"/>
          </a:xfrm>
          <a:custGeom>
            <a:avLst/>
            <a:gdLst>
              <a:gd name="connsiteX0" fmla="*/ 2394030 w 9923362"/>
              <a:gd name="connsiteY0" fmla="*/ 0 h 5800725"/>
              <a:gd name="connsiteX1" fmla="*/ 7565076 w 9923362"/>
              <a:gd name="connsiteY1" fmla="*/ 0 h 5800725"/>
              <a:gd name="connsiteX2" fmla="*/ 9753061 w 9923362"/>
              <a:gd name="connsiteY2" fmla="*/ 2192478 h 5800725"/>
              <a:gd name="connsiteX3" fmla="*/ 9751563 w 9923362"/>
              <a:gd name="connsiteY3" fmla="*/ 2194461 h 5800725"/>
              <a:gd name="connsiteX4" fmla="*/ 9773562 w 9923362"/>
              <a:gd name="connsiteY4" fmla="*/ 2212649 h 5800725"/>
              <a:gd name="connsiteX5" fmla="*/ 9923362 w 9923362"/>
              <a:gd name="connsiteY5" fmla="*/ 2575041 h 5800725"/>
              <a:gd name="connsiteX6" fmla="*/ 9773562 w 9923362"/>
              <a:gd name="connsiteY6" fmla="*/ 2937436 h 5800725"/>
              <a:gd name="connsiteX7" fmla="*/ 9753395 w 9923362"/>
              <a:gd name="connsiteY7" fmla="*/ 2954108 h 5800725"/>
              <a:gd name="connsiteX8" fmla="*/ 9755918 w 9923362"/>
              <a:gd name="connsiteY8" fmla="*/ 2956260 h 5800725"/>
              <a:gd name="connsiteX9" fmla="*/ 6917284 w 9923362"/>
              <a:gd name="connsiteY9" fmla="*/ 5800725 h 5800725"/>
              <a:gd name="connsiteX10" fmla="*/ 2969146 w 9923362"/>
              <a:gd name="connsiteY10" fmla="*/ 5800725 h 5800725"/>
              <a:gd name="connsiteX11" fmla="*/ 134460 w 9923362"/>
              <a:gd name="connsiteY11" fmla="*/ 2960219 h 5800725"/>
              <a:gd name="connsiteX12" fmla="*/ 138047 w 9923362"/>
              <a:gd name="connsiteY12" fmla="*/ 2957989 h 5800725"/>
              <a:gd name="connsiteX13" fmla="*/ 87348 w 9923362"/>
              <a:gd name="connsiteY13" fmla="*/ 2896415 h 5800725"/>
              <a:gd name="connsiteX14" fmla="*/ 0 w 9923362"/>
              <a:gd name="connsiteY14" fmla="*/ 2609871 h 5800725"/>
              <a:gd name="connsiteX15" fmla="*/ 149800 w 9923362"/>
              <a:gd name="connsiteY15" fmla="*/ 2247479 h 5800725"/>
              <a:gd name="connsiteX16" fmla="*/ 158003 w 9923362"/>
              <a:gd name="connsiteY16" fmla="*/ 2240697 h 5800725"/>
              <a:gd name="connsiteX17" fmla="*/ 157961 w 9923362"/>
              <a:gd name="connsiteY17" fmla="*/ 2240660 h 58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923362" h="5800725">
                <a:moveTo>
                  <a:pt x="2394030" y="0"/>
                </a:moveTo>
                <a:lnTo>
                  <a:pt x="7565076" y="0"/>
                </a:lnTo>
                <a:lnTo>
                  <a:pt x="9753061" y="2192478"/>
                </a:lnTo>
                <a:lnTo>
                  <a:pt x="9751563" y="2194461"/>
                </a:lnTo>
                <a:lnTo>
                  <a:pt x="9773562" y="2212649"/>
                </a:lnTo>
                <a:cubicBezTo>
                  <a:pt x="9866116" y="2305393"/>
                  <a:pt x="9923362" y="2433518"/>
                  <a:pt x="9923362" y="2575041"/>
                </a:cubicBezTo>
                <a:cubicBezTo>
                  <a:pt x="9923362" y="2716565"/>
                  <a:pt x="9866116" y="2844690"/>
                  <a:pt x="9773562" y="2937436"/>
                </a:cubicBezTo>
                <a:lnTo>
                  <a:pt x="9753395" y="2954108"/>
                </a:lnTo>
                <a:lnTo>
                  <a:pt x="9755918" y="2956260"/>
                </a:lnTo>
                <a:lnTo>
                  <a:pt x="6917284" y="5800725"/>
                </a:lnTo>
                <a:lnTo>
                  <a:pt x="2969146" y="5800725"/>
                </a:lnTo>
                <a:lnTo>
                  <a:pt x="134460" y="2960219"/>
                </a:lnTo>
                <a:lnTo>
                  <a:pt x="138047" y="2957989"/>
                </a:lnTo>
                <a:lnTo>
                  <a:pt x="87348" y="2896415"/>
                </a:lnTo>
                <a:cubicBezTo>
                  <a:pt x="32201" y="2814619"/>
                  <a:pt x="0" y="2716014"/>
                  <a:pt x="0" y="2609871"/>
                </a:cubicBezTo>
                <a:cubicBezTo>
                  <a:pt x="0" y="2468348"/>
                  <a:pt x="57246" y="2340223"/>
                  <a:pt x="149800" y="2247479"/>
                </a:cubicBezTo>
                <a:lnTo>
                  <a:pt x="158003" y="2240697"/>
                </a:lnTo>
                <a:lnTo>
                  <a:pt x="157961" y="224066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00C44F4-8E22-9F41-8B2B-7DF226465282}"/>
              </a:ext>
            </a:extLst>
          </p:cNvPr>
          <p:cNvSpPr txBox="1"/>
          <p:nvPr userDrawn="1"/>
        </p:nvSpPr>
        <p:spPr>
          <a:xfrm>
            <a:off x="10337908" y="6409925"/>
            <a:ext cx="17524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200" b="1">
                <a:solidFill>
                  <a:schemeClr val="accent4"/>
                </a:solidFill>
              </a:rPr>
              <a:t>wij-techniek.nl</a:t>
            </a:r>
          </a:p>
        </p:txBody>
      </p:sp>
      <p:pic>
        <p:nvPicPr>
          <p:cNvPr id="4" name="Afbeelding 3" descr="Afbeelding met binnen, persoon, man, tafel&#10;&#10;Automatisch gegenereerde beschrijving">
            <a:extLst>
              <a:ext uri="{FF2B5EF4-FFF2-40B4-BE49-F238E27FC236}">
                <a16:creationId xmlns:a16="http://schemas.microsoft.com/office/drawing/2014/main" id="{3CE9C665-6905-D94F-8B89-E36879D43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812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B42AFEA-CD8C-9140-8985-9BC6DEFA587B}"/>
              </a:ext>
            </a:extLst>
          </p:cNvPr>
          <p:cNvSpPr txBox="1"/>
          <p:nvPr userDrawn="1"/>
        </p:nvSpPr>
        <p:spPr>
          <a:xfrm>
            <a:off x="12353365" y="1694329"/>
            <a:ext cx="123712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/>
              <a:t>Na vervangen van de foto moet je deze m.b.v. ‘Schikken’ onderop plaatsen. </a:t>
            </a:r>
          </a:p>
        </p:txBody>
      </p:sp>
    </p:spTree>
    <p:extLst>
      <p:ext uri="{BB962C8B-B14F-4D97-AF65-F5344CB8AC3E}">
        <p14:creationId xmlns:p14="http://schemas.microsoft.com/office/powerpoint/2010/main" val="246795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A46139-2454-8F4C-BE0C-6EB3CB432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4E885-00F2-4FAF-BE04-75F09940D827}" type="datetimeFigureOut">
              <a:rPr lang="nl-NL" smtClean="0"/>
              <a:t>25-10-2024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B64084-DB57-1B4A-BC32-6B69A74D8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85F683-CB90-B540-A019-5AEB84524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D6D27-E504-4B42-904E-30525D02F53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947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4" r:id="rId18"/>
    <p:sldLayoutId id="2147483673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wente.nl/nl/bms/gas-erop/" TargetMode="Externa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E2E9005-789F-4AB9-BAD6-ED8C39ED8686}"/>
              </a:ext>
            </a:extLst>
          </p:cNvPr>
          <p:cNvSpPr txBox="1"/>
          <p:nvPr/>
        </p:nvSpPr>
        <p:spPr>
          <a:xfrm>
            <a:off x="354995" y="1714616"/>
            <a:ext cx="36497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i="1" dirty="0">
                <a:solidFill>
                  <a:srgbClr val="002060"/>
                </a:solidFill>
                <a:ea typeface="Calibri"/>
                <a:cs typeface="Calibri"/>
              </a:rPr>
              <a:t>Werkconferentie Toekomstbestendig Opleiden in de Techniek</a:t>
            </a:r>
            <a:endParaRPr lang="nl-NL" b="1" i="1" dirty="0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56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CFBC49-7379-4E43-B836-18D533EDE4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14006" y="2262832"/>
            <a:ext cx="9440007" cy="4554618"/>
          </a:xfrm>
        </p:spPr>
        <p:txBody>
          <a:bodyPr lIns="0" tIns="0" rIns="0" bIns="0" anchor="t"/>
          <a:lstStyle/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4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Zo’n 30 </a:t>
            </a:r>
            <a:r>
              <a:rPr lang="it-IT" sz="20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jaar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ervaring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in </a:t>
            </a:r>
            <a:r>
              <a:rPr lang="it-IT" sz="20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onderwijs-arbeidsmarktprojecten</a:t>
            </a:r>
            <a:endParaRPr lang="it-IT" sz="2000" b="0">
              <a:solidFill>
                <a:srgbClr val="002855"/>
              </a:solidFill>
              <a:latin typeface="Calibri"/>
              <a:ea typeface="Calibri"/>
              <a:cs typeface="Calibri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Vanaf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2018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projectleider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Gelders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Vakmanschap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(16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uur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per week)</a:t>
            </a:r>
            <a:endParaRPr lang="it-IT" sz="2000" b="0">
              <a:solidFill>
                <a:srgbClr val="002855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endParaRPr lang="it-IT" sz="2000" b="0" dirty="0">
              <a:solidFill>
                <a:srgbClr val="002855"/>
              </a:solidFill>
              <a:latin typeface="Calibri"/>
              <a:ea typeface="Calibri"/>
              <a:cs typeface="Calibri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vanaf 2024 als programmamanager bij WIJ-Techniek gestart voor Gelderland-Overijssel en Noord Oost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itchFamily="2" charset="2"/>
              <a:buChar char="o"/>
              <a:defRPr/>
            </a:pP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Uitrol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betaalde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BOL 4 SMART Energy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opleiding</a:t>
            </a:r>
            <a:endParaRPr lang="it-IT" sz="1600" b="0" dirty="0" err="1">
              <a:solidFill>
                <a:srgbClr val="002855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itchFamily="2" charset="2"/>
              <a:buChar char="o"/>
              <a:defRPr/>
            </a:pP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Doorontwikkeling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van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praktijkopleiders-praktijkbegeleiders</a:t>
            </a:r>
            <a:endParaRPr lang="it-IT" sz="1600" b="0" dirty="0" err="1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itchFamily="2" charset="2"/>
              <a:buChar char="o"/>
              <a:defRPr/>
            </a:pP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Uitrol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Gas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Erop</a:t>
            </a:r>
            <a:endParaRPr lang="it-IT" sz="1600" b="0" dirty="0" err="1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endParaRPr lang="it-IT" sz="2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endParaRPr lang="it-IT" sz="2000" b="0" dirty="0"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 meer info zie LinkedIn profiel</a:t>
            </a: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Bereikbaar op 06-22650244</a:t>
            </a: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via mail op H.vanaken@wij-techniek.nl </a:t>
            </a: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0F9E449-8E6F-C3A9-03A8-5934631942AC}"/>
              </a:ext>
            </a:extLst>
          </p:cNvPr>
          <p:cNvSpPr txBox="1"/>
          <p:nvPr/>
        </p:nvSpPr>
        <p:spPr>
          <a:xfrm>
            <a:off x="1414006" y="1616501"/>
            <a:ext cx="9440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is Haske van Aken?</a:t>
            </a:r>
            <a:r>
              <a:rPr lang="nl-NL" sz="20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6850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7469F16-C61C-3C8B-09B0-6DCFAE7C6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664" y="0"/>
            <a:ext cx="4101977" cy="6858000"/>
          </a:xfrm>
        </p:spPr>
        <p:txBody>
          <a:bodyPr/>
          <a:lstStyle/>
          <a:p>
            <a:br>
              <a:rPr lang="en-US" dirty="0">
                <a:hlinkClick r:id="rId3"/>
              </a:rPr>
            </a:b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Gas </a:t>
            </a:r>
            <a:r>
              <a:rPr lang="en-US" dirty="0" err="1">
                <a:hlinkClick r:id="rId3"/>
              </a:rPr>
              <a:t>erop</a:t>
            </a:r>
            <a:r>
              <a:rPr lang="en-US" dirty="0">
                <a:hlinkClick r:id="rId3"/>
              </a:rPr>
              <a:t>!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5FC7EE-944D-2CDC-AD67-22CFB2869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7206" y="739808"/>
            <a:ext cx="6228281" cy="823912"/>
          </a:xfrm>
        </p:spPr>
        <p:txBody>
          <a:bodyPr anchor="b">
            <a:normAutofit/>
          </a:bodyPr>
          <a:lstStyle/>
          <a:p>
            <a:r>
              <a:rPr lang="nl-NL"/>
              <a:t>Soorten Learning Communities</a:t>
            </a:r>
          </a:p>
        </p:txBody>
      </p:sp>
      <p:pic>
        <p:nvPicPr>
          <p:cNvPr id="5" name="Tijdelijke aanduiding voor inhoud 4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BF38C76C-7B1E-1429-6309-0278DE63CB9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20" y="2519239"/>
            <a:ext cx="6228281" cy="2713607"/>
          </a:xfrm>
          <a:noFill/>
        </p:spPr>
      </p:pic>
      <p:pic>
        <p:nvPicPr>
          <p:cNvPr id="7" name="Afbeelding 6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EB8A3BD7-8016-8C78-4E60-9F9BD56CC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" y="2475943"/>
            <a:ext cx="3412501" cy="1282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1F4BE-37D6-CBD9-4DCC-16AC66A69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 t="2680"/>
          <a:stretch/>
        </p:blipFill>
        <p:spPr bwMode="auto">
          <a:xfrm>
            <a:off x="93535" y="5232846"/>
            <a:ext cx="3868865" cy="4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4F5C78EA-D808-E49C-803E-90920B7DAD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3886" t="13846" r="2345" b="-385"/>
          <a:stretch/>
        </p:blipFill>
        <p:spPr>
          <a:xfrm>
            <a:off x="4500563" y="2050812"/>
            <a:ext cx="7133264" cy="41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33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CFBC49-7379-4E43-B836-18D533EDE4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14006" y="2262832"/>
            <a:ext cx="9440007" cy="4554618"/>
          </a:xfrm>
        </p:spPr>
        <p:txBody>
          <a:bodyPr lIns="0" tIns="0" rIns="0" bIns="0" anchor="t"/>
          <a:lstStyle/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4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(Challenge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based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) Learning communities 'Gas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Erop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'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verder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uitrollen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 in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Gelderland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en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Overijssel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Font typeface="Wingdings,Sans-Serif" pitchFamily="2" charset="2"/>
              <a:buChar char="Ø"/>
              <a:defRPr/>
            </a:pPr>
            <a:r>
              <a:rPr lang="it-IT" sz="2000" b="0" dirty="0" err="1">
                <a:latin typeface="Calibri"/>
                <a:ea typeface="Calibri"/>
                <a:cs typeface="Calibri"/>
              </a:rPr>
              <a:t>Bewezen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instrument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dat</a:t>
            </a:r>
            <a:r>
              <a:rPr lang="it-IT" sz="2000" b="0" dirty="0">
                <a:latin typeface="Calibri"/>
                <a:ea typeface="Calibri"/>
                <a:cs typeface="Calibri"/>
              </a:rPr>
              <a:t> LLO en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innoveren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 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bij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bedrijven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 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ondersteunt</a:t>
            </a:r>
            <a:endParaRPr lang="it-IT" sz="2000" b="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Font typeface="Wingdings,Sans-Serif" pitchFamily="2" charset="2"/>
              <a:buChar char="•"/>
              <a:defRPr/>
            </a:pPr>
            <a:endParaRPr lang="it-IT" sz="2000" b="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Font typeface="Wingdings,Sans-Serif" pitchFamily="2" charset="2"/>
              <a:buChar char="Ø"/>
              <a:defRPr/>
            </a:pPr>
            <a:r>
              <a:rPr lang="it-IT" sz="2000" b="0" dirty="0">
                <a:latin typeface="Calibri"/>
                <a:ea typeface="Calibri"/>
                <a:cs typeface="Calibri"/>
              </a:rPr>
              <a:t>Door learning communities </a:t>
            </a:r>
            <a:r>
              <a:rPr lang="it-IT" sz="2000" b="0" err="1">
                <a:latin typeface="Calibri"/>
                <a:ea typeface="Calibri"/>
                <a:cs typeface="Calibri"/>
              </a:rPr>
              <a:t>delen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medewerkers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en </a:t>
            </a:r>
            <a:r>
              <a:rPr lang="it-IT" sz="2000" b="0" err="1">
                <a:latin typeface="Calibri"/>
                <a:ea typeface="Calibri"/>
                <a:cs typeface="Calibri"/>
              </a:rPr>
              <a:t>werkgevers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waardevolle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kennis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en </a:t>
            </a:r>
            <a:r>
              <a:rPr lang="it-IT" sz="2000" b="0" err="1">
                <a:latin typeface="Calibri"/>
                <a:ea typeface="Calibri"/>
                <a:cs typeface="Calibri"/>
              </a:rPr>
              <a:t>werken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 </a:t>
            </a:r>
            <a:r>
              <a:rPr lang="it-IT" sz="2000" b="0" err="1">
                <a:latin typeface="Calibri"/>
                <a:ea typeface="Calibri"/>
                <a:cs typeface="Calibri"/>
              </a:rPr>
              <a:t>zij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gezamenlijk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aan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een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oplossing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voor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energietransitie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binnen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hun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err="1">
                <a:latin typeface="Calibri"/>
                <a:ea typeface="Calibri"/>
                <a:cs typeface="Calibri"/>
              </a:rPr>
              <a:t>bedrijf</a:t>
            </a:r>
            <a:r>
              <a:rPr lang="it-IT" sz="2000" b="0" dirty="0">
                <a:latin typeface="Calibri"/>
                <a:ea typeface="Calibri"/>
                <a:cs typeface="Calibri"/>
              </a:rPr>
              <a:t>.</a:t>
            </a:r>
            <a:endParaRPr lang="it-IT" sz="2000" b="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it-IT" sz="2000" b="0" dirty="0">
              <a:latin typeface="Calibri"/>
              <a:ea typeface="Calibri"/>
              <a:cs typeface="Calibri"/>
            </a:endParaRPr>
          </a:p>
          <a:p>
            <a:pPr marL="323850" indent="-323850">
              <a:lnSpc>
                <a:spcPct val="100000"/>
              </a:lnSpc>
              <a:buFont typeface="Wingdings,Sans-Serif" pitchFamily="2" charset="2"/>
              <a:buChar char="Ø"/>
              <a:defRPr/>
            </a:pPr>
            <a:r>
              <a:rPr lang="it-IT" sz="2000" b="0" dirty="0" err="1">
                <a:latin typeface="Calibri"/>
                <a:ea typeface="Calibri"/>
                <a:cs typeface="Calibri"/>
              </a:rPr>
              <a:t>Ambitie</a:t>
            </a:r>
            <a:r>
              <a:rPr lang="it-IT" sz="2000" b="0" dirty="0">
                <a:latin typeface="Calibri"/>
                <a:ea typeface="Calibri"/>
                <a:cs typeface="Calibri"/>
              </a:rPr>
              <a:t> 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vanuit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Wij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Techniek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/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Techniek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Nederland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om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samen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met</a:t>
            </a:r>
            <a:r>
              <a:rPr lang="it-IT" sz="2000" b="0" dirty="0">
                <a:latin typeface="Calibri"/>
                <a:ea typeface="Calibri"/>
                <a:cs typeface="Calibri"/>
              </a:rPr>
              <a:t> 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Saxion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, UT en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werkgevers</a:t>
            </a:r>
            <a:r>
              <a:rPr lang="it-IT" sz="2000" b="0" dirty="0">
                <a:latin typeface="Calibri"/>
                <a:ea typeface="Calibri"/>
                <a:cs typeface="Calibri"/>
              </a:rPr>
              <a:t> in 2025 </a:t>
            </a:r>
            <a:r>
              <a:rPr lang="it-IT" sz="2000" dirty="0">
                <a:latin typeface="Calibri"/>
                <a:ea typeface="Calibri"/>
                <a:cs typeface="Calibri"/>
              </a:rPr>
              <a:t>64  Challenge </a:t>
            </a:r>
            <a:r>
              <a:rPr lang="it-IT" sz="2000" dirty="0" err="1">
                <a:latin typeface="Calibri"/>
                <a:ea typeface="Calibri"/>
                <a:cs typeface="Calibri"/>
              </a:rPr>
              <a:t>Based</a:t>
            </a:r>
            <a:r>
              <a:rPr lang="it-IT" sz="2000" dirty="0">
                <a:latin typeface="Calibri"/>
                <a:ea typeface="Calibri"/>
                <a:cs typeface="Calibri"/>
              </a:rPr>
              <a:t> Learning </a:t>
            </a:r>
            <a:r>
              <a:rPr lang="it-IT" sz="2000" dirty="0" err="1">
                <a:latin typeface="Calibri"/>
                <a:ea typeface="Calibri"/>
                <a:cs typeface="Calibri"/>
              </a:rPr>
              <a:t>Communitie</a:t>
            </a:r>
            <a:r>
              <a:rPr lang="it-IT" sz="2000" dirty="0">
                <a:latin typeface="Calibri"/>
                <a:ea typeface="Calibri"/>
                <a:cs typeface="Calibri"/>
              </a:rPr>
              <a:t> (CBLC)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uit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te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voeren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en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daarnaast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ea typeface="Calibri"/>
                <a:cs typeface="Calibri"/>
              </a:rPr>
              <a:t>Shared</a:t>
            </a:r>
            <a:r>
              <a:rPr lang="it-IT" sz="2000" dirty="0">
                <a:latin typeface="Calibri"/>
                <a:ea typeface="Calibri"/>
                <a:cs typeface="Calibri"/>
              </a:rPr>
              <a:t> Learning </a:t>
            </a:r>
            <a:r>
              <a:rPr lang="it-IT" sz="2000" dirty="0" err="1">
                <a:latin typeface="Calibri"/>
                <a:ea typeface="Calibri"/>
                <a:cs typeface="Calibri"/>
              </a:rPr>
              <a:t>Communties</a:t>
            </a:r>
            <a:r>
              <a:rPr lang="it-IT" sz="2000" dirty="0">
                <a:latin typeface="Calibri"/>
                <a:ea typeface="Calibri"/>
                <a:cs typeface="Calibri"/>
              </a:rPr>
              <a:t> (SLH)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tussen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bedrijven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 te </a:t>
            </a:r>
            <a:r>
              <a:rPr lang="it-IT" sz="2000" b="0" dirty="0" err="1">
                <a:latin typeface="Calibri"/>
                <a:ea typeface="Calibri"/>
                <a:cs typeface="Calibri"/>
              </a:rPr>
              <a:t>stimuleren</a:t>
            </a:r>
            <a:r>
              <a:rPr lang="it-IT" sz="2000" b="0" dirty="0">
                <a:latin typeface="Calibri"/>
                <a:ea typeface="Calibri"/>
                <a:cs typeface="Calibri"/>
              </a:rPr>
              <a:t>.</a:t>
            </a:r>
            <a:endParaRPr lang="it-IT" dirty="0" err="1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b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endParaRPr lang="it-IT">
              <a:solidFill>
                <a:srgbClr val="002855"/>
              </a:solidFill>
              <a:latin typeface="Calibri"/>
              <a:ea typeface="Calibri"/>
              <a:cs typeface="Calibri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0F9E449-8E6F-C3A9-03A8-5934631942AC}"/>
              </a:ext>
            </a:extLst>
          </p:cNvPr>
          <p:cNvSpPr txBox="1"/>
          <p:nvPr/>
        </p:nvSpPr>
        <p:spPr>
          <a:xfrm>
            <a:off x="1414006" y="1616501"/>
            <a:ext cx="944000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000" dirty="0">
                <a:solidFill>
                  <a:srgbClr val="002855"/>
                </a:solidFill>
                <a:ea typeface="Calibri"/>
                <a:cs typeface="Calibri"/>
              </a:rPr>
              <a:t>Introductie werksessie</a:t>
            </a:r>
            <a:endParaRPr lang="nl-NL" sz="2000" dirty="0">
              <a:solidFill>
                <a:srgbClr val="002855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71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CFBC49-7379-4E43-B836-18D533EDE4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14006" y="2440284"/>
            <a:ext cx="9440007" cy="3907440"/>
          </a:xfrm>
        </p:spPr>
        <p:txBody>
          <a:bodyPr lIns="0" tIns="0" rIns="0" bIns="0" anchor="t"/>
          <a:lstStyle/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4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buSzTx/>
              <a:buFont typeface="Wingdings" pitchFamily="2" charset="2"/>
              <a:buChar char="Ø"/>
              <a:defRPr/>
            </a:pP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Eind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maart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bijeenkomst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voor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praktijkopleiders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/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werkplekbegeleiders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  "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Hoe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ontwikkel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en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behoud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jij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jouw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technisch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talenten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"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georganiseerd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 in Apeldoorn door S-BB,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Aventus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en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Wij-Techniek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.</a:t>
            </a:r>
            <a:br>
              <a:rPr lang="en-US" dirty="0"/>
            </a:br>
            <a:endParaRPr lang="en-US">
              <a:ea typeface="Calibri"/>
              <a:cs typeface="Calibri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Uit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opbrengsten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ingevuld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door alle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aanwezigen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zijn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 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twee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aandachtsgebieden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naar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voren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gekomen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.</a:t>
            </a:r>
            <a:endParaRPr lang="it-IT" dirty="0"/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Courier New" pitchFamily="2" charset="2"/>
              <a:buChar char="o"/>
              <a:defRPr/>
            </a:pPr>
            <a:r>
              <a:rPr lang="it-IT" sz="16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it-IT" sz="16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Verbeteren</a:t>
            </a:r>
            <a:r>
              <a:rPr lang="it-IT" sz="16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samenspel</a:t>
            </a:r>
            <a:r>
              <a:rPr lang="it-IT" sz="16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tussen</a:t>
            </a:r>
            <a:r>
              <a:rPr lang="it-IT" sz="16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ROC en </a:t>
            </a:r>
            <a:r>
              <a:rPr lang="it-IT" sz="16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bedrijf</a:t>
            </a:r>
            <a:endParaRPr lang="it-IT" b="1">
              <a:solidFill>
                <a:srgbClr val="002855"/>
              </a:solidFill>
              <a:ea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Courier New" pitchFamily="2" charset="2"/>
              <a:buChar char="o"/>
              <a:defRPr/>
            </a:pPr>
            <a:r>
              <a:rPr lang="it-IT" sz="16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Toolbox </a:t>
            </a:r>
            <a:r>
              <a:rPr lang="it-IT" sz="16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begeleiding</a:t>
            </a:r>
            <a:r>
              <a:rPr lang="it-IT" sz="16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toepassen</a:t>
            </a:r>
            <a:r>
              <a:rPr lang="it-IT" sz="16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in </a:t>
            </a:r>
            <a:r>
              <a:rPr lang="it-IT" sz="16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bedrijf</a:t>
            </a:r>
            <a:r>
              <a:rPr lang="it-IT" sz="16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/ </a:t>
            </a:r>
            <a:r>
              <a:rPr lang="it-IT" sz="16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voldoende</a:t>
            </a:r>
            <a:r>
              <a:rPr lang="it-IT" sz="16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vakbekwame</a:t>
            </a:r>
            <a:r>
              <a:rPr lang="it-IT" sz="16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b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begeleiders</a:t>
            </a:r>
            <a:endParaRPr lang="it-IT" b="1">
              <a:solidFill>
                <a:srgbClr val="002855"/>
              </a:solidFill>
              <a:ea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Tx/>
              <a:buFont typeface="Courier New" pitchFamily="2" charset="2"/>
              <a:buChar char="o"/>
              <a:defRPr/>
            </a:pPr>
            <a:endParaRPr lang="it-IT" sz="1600" dirty="0">
              <a:solidFill>
                <a:srgbClr val="002855"/>
              </a:solidFill>
              <a:latin typeface="Calibri"/>
              <a:ea typeface="Calibri"/>
              <a:cs typeface="Calibri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Vervolg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: per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thema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een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learning community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ingericht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.</a:t>
            </a:r>
            <a:b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endParaRPr lang="it-IT"/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0F9E449-8E6F-C3A9-03A8-5934631942AC}"/>
              </a:ext>
            </a:extLst>
          </p:cNvPr>
          <p:cNvSpPr txBox="1"/>
          <p:nvPr/>
        </p:nvSpPr>
        <p:spPr>
          <a:xfrm>
            <a:off x="1414006" y="1616501"/>
            <a:ext cx="944000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3200" dirty="0">
                <a:solidFill>
                  <a:srgbClr val="002855"/>
                </a:solidFill>
                <a:ea typeface="Calibri"/>
                <a:cs typeface="Calibri"/>
              </a:rPr>
              <a:t>Voorbeeld </a:t>
            </a:r>
            <a:r>
              <a:rPr lang="nl-NL" sz="3200" err="1">
                <a:solidFill>
                  <a:srgbClr val="002855"/>
                </a:solidFill>
                <a:ea typeface="Calibri"/>
                <a:cs typeface="Calibri"/>
              </a:rPr>
              <a:t>learning</a:t>
            </a:r>
            <a:r>
              <a:rPr lang="nl-NL" sz="3200" dirty="0">
                <a:solidFill>
                  <a:srgbClr val="002855"/>
                </a:solidFill>
                <a:ea typeface="Calibri"/>
                <a:cs typeface="Calibri"/>
              </a:rPr>
              <a:t> community onderwijs-werkveld</a:t>
            </a:r>
          </a:p>
        </p:txBody>
      </p:sp>
    </p:spTree>
    <p:extLst>
      <p:ext uri="{BB962C8B-B14F-4D97-AF65-F5344CB8AC3E}">
        <p14:creationId xmlns:p14="http://schemas.microsoft.com/office/powerpoint/2010/main" val="410131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CFBC49-7379-4E43-B836-18D533EDE4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14006" y="2262832"/>
            <a:ext cx="9440007" cy="4554618"/>
          </a:xfrm>
        </p:spPr>
        <p:txBody>
          <a:bodyPr lIns="0" tIns="0" rIns="0" bIns="0" anchor="t"/>
          <a:lstStyle/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4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Afgestudeerd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bedrijfskundige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en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momenteel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master Human Development </a:t>
            </a: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Zo’n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15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jaar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ervaring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in L&amp;D en de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installatiesector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itchFamily="2" charset="2"/>
              <a:buChar char="o"/>
              <a:defRPr/>
            </a:pP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Oprichting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en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ontwikkeling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opleidingscentrum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en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Academie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itchFamily="2" charset="2"/>
              <a:buChar char="o"/>
              <a:defRPr/>
            </a:pP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Ontwerp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loopbaanroutekaarten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en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vakmanschapsprogramma’s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itchFamily="2" charset="2"/>
              <a:buChar char="o"/>
              <a:defRPr/>
            </a:pPr>
            <a:r>
              <a:rPr lang="it-IT" sz="16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On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twerp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nieuwkomers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- en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zij-instroomprogramma’s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endParaRPr lang="it-IT" sz="1600" b="0" dirty="0">
              <a:solidFill>
                <a:srgbClr val="002855"/>
              </a:solidFill>
              <a:latin typeface="Calibri"/>
              <a:ea typeface="Calibri"/>
              <a:cs typeface="Calibri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Sinds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01-01-2024 </a:t>
            </a:r>
            <a:r>
              <a:rPr lang="it-IT" sz="2000" b="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leerarchitect</a:t>
            </a: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it-IT" sz="2000" b="0" dirty="0" err="1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sinds</a:t>
            </a: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</a:t>
            </a: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 </a:t>
            </a:r>
            <a:r>
              <a:rPr lang="it-IT" sz="2000" b="0" dirty="0" err="1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projectleider</a:t>
            </a: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bij WIJ-</a:t>
            </a:r>
            <a:r>
              <a:rPr lang="it-IT" sz="2000" b="0" dirty="0" err="1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Techniek</a:t>
            </a: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Utrecht en </a:t>
            </a:r>
            <a:r>
              <a:rPr lang="it-IT" sz="2000" b="0" dirty="0" err="1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Nederland</a:t>
            </a: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itchFamily="2" charset="2"/>
              <a:buChar char="o"/>
              <a:defRPr/>
            </a:pP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Vorming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en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inrichting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Learning Communities regio Utrecht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itchFamily="2" charset="2"/>
              <a:buChar char="o"/>
              <a:defRPr/>
            </a:pP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Uitrol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Learning Communities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Nederland</a:t>
            </a:r>
            <a:endParaRPr lang="it-IT" sz="1600" b="0" dirty="0">
              <a:solidFill>
                <a:srgbClr val="002855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itchFamily="2" charset="2"/>
              <a:buChar char="o"/>
              <a:defRPr/>
            </a:pP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Bevordering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arbeidsmarktparticipatie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it-IT" sz="1600" dirty="0" err="1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statushouders</a:t>
            </a:r>
            <a:r>
              <a:rPr lang="it-IT" sz="160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endParaRPr lang="it-IT" sz="1600" b="0" dirty="0">
              <a:solidFill>
                <a:srgbClr val="002855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endParaRPr lang="it-IT" sz="2000" b="0" dirty="0"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 meer info zie LinkedIn profiel</a:t>
            </a: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Bereikbaar op 06-53896180</a:t>
            </a: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r>
              <a:rPr lang="it-IT" sz="2000" b="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via mail op </a:t>
            </a:r>
            <a:r>
              <a:rPr lang="it-IT" sz="2000" b="0" dirty="0" err="1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info@academievoorleercultuur.nl</a:t>
            </a: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0F9E449-8E6F-C3A9-03A8-5934631942AC}"/>
              </a:ext>
            </a:extLst>
          </p:cNvPr>
          <p:cNvSpPr txBox="1"/>
          <p:nvPr/>
        </p:nvSpPr>
        <p:spPr>
          <a:xfrm>
            <a:off x="1414006" y="1616501"/>
            <a:ext cx="9440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is Anouchka Bonnes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833521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CFBC49-7379-4E43-B836-18D533EDE4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14006" y="2440284"/>
            <a:ext cx="9440007" cy="3907440"/>
          </a:xfrm>
        </p:spPr>
        <p:txBody>
          <a:bodyPr lIns="0" tIns="0" rIns="0" bIns="0" anchor="t"/>
          <a:lstStyle/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4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SzTx/>
              <a:buNone/>
              <a:defRPr/>
            </a:pP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Werkomgevingen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zo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inrichten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dat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medewerkers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uitgenodigd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én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uitgedaagd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worden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samen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te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leren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en te </a:t>
            </a:r>
            <a:r>
              <a:rPr 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innoveren</a:t>
            </a:r>
            <a: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0" dirty="0">
                <a:solidFill>
                  <a:srgbClr val="002855"/>
                </a:solidFill>
                <a:latin typeface="Calibri"/>
                <a:ea typeface="Calibri"/>
                <a:cs typeface="Calibri"/>
              </a:rPr>
              <a:t> </a:t>
            </a:r>
            <a:endParaRPr lang="it-IT" dirty="0"/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0000"/>
              </a:lnSpc>
              <a:spcBef>
                <a:spcPts val="0"/>
              </a:spcBef>
              <a:buSzTx/>
              <a:buFont typeface="Wingdings" pitchFamily="2" charset="2"/>
              <a:buChar char="Ø"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0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marR="0" lvl="0" indent="-323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  <a:p>
            <a:pPr marL="0" indent="0">
              <a:buNone/>
            </a:pPr>
            <a:endParaRPr lang="nl-NL" sz="1800" b="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0F9E449-8E6F-C3A9-03A8-5934631942AC}"/>
              </a:ext>
            </a:extLst>
          </p:cNvPr>
          <p:cNvSpPr txBox="1"/>
          <p:nvPr/>
        </p:nvSpPr>
        <p:spPr>
          <a:xfrm>
            <a:off x="1414006" y="1616501"/>
            <a:ext cx="944000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3200" dirty="0">
                <a:solidFill>
                  <a:srgbClr val="002855"/>
                </a:solidFill>
                <a:ea typeface="Calibri"/>
                <a:cs typeface="Calibri"/>
              </a:rPr>
              <a:t>Ambitie</a:t>
            </a:r>
          </a:p>
        </p:txBody>
      </p:sp>
    </p:spTree>
    <p:extLst>
      <p:ext uri="{BB962C8B-B14F-4D97-AF65-F5344CB8AC3E}">
        <p14:creationId xmlns:p14="http://schemas.microsoft.com/office/powerpoint/2010/main" val="3950352585"/>
      </p:ext>
    </p:extLst>
  </p:cSld>
  <p:clrMapOvr>
    <a:masterClrMapping/>
  </p:clrMapOvr>
</p:sld>
</file>

<file path=ppt/theme/theme1.xml><?xml version="1.0" encoding="utf-8"?>
<a:theme xmlns:a="http://schemas.openxmlformats.org/drawingml/2006/main" name="Wijtechniek">
  <a:themeElements>
    <a:clrScheme name="Wij Techni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CACE3"/>
      </a:accent1>
      <a:accent2>
        <a:srgbClr val="0071CE"/>
      </a:accent2>
      <a:accent3>
        <a:srgbClr val="003087"/>
      </a:accent3>
      <a:accent4>
        <a:srgbClr val="002855"/>
      </a:accent4>
      <a:accent5>
        <a:srgbClr val="A6A6A6"/>
      </a:accent5>
      <a:accent6>
        <a:srgbClr val="7B7B7B"/>
      </a:accent6>
      <a:hlink>
        <a:srgbClr val="0071CE"/>
      </a:hlink>
      <a:folHlink>
        <a:srgbClr val="0071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j Techniek PPT 3 juni" id="{28A9BBF0-8A39-7345-BE3F-79280AB098A8}" vid="{B1829E4B-1C4D-0D47-9934-BB9E0E293B4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C98E6ADE511F48AC56185028355D6B" ma:contentTypeVersion="6" ma:contentTypeDescription="Een nieuw document maken." ma:contentTypeScope="" ma:versionID="d8970ea5058c7d2c66fef83f1e298d98">
  <xsd:schema xmlns:xsd="http://www.w3.org/2001/XMLSchema" xmlns:xs="http://www.w3.org/2001/XMLSchema" xmlns:p="http://schemas.microsoft.com/office/2006/metadata/properties" xmlns:ns2="53c56165-f5e0-4840-b742-8e8e27db1741" targetNamespace="http://schemas.microsoft.com/office/2006/metadata/properties" ma:root="true" ma:fieldsID="9f961784c115ccedaff2b37b1b339fdd" ns2:_="">
    <xsd:import namespace="53c56165-f5e0-4840-b742-8e8e27db17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56165-f5e0-4840-b742-8e8e27db17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A0CD59-D8A2-4777-97FF-E28700C1523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A566D86-691F-49A1-A6C2-D062D06D27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c56165-f5e0-4840-b742-8e8e27db17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F8B20C-F3BC-4EDD-A9CD-D1E536CF00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365</Words>
  <Application>Microsoft Macintosh PowerPoint</Application>
  <PresentationFormat>Breedbeeld</PresentationFormat>
  <Paragraphs>116</Paragraphs>
  <Slides>7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Calibri</vt:lpstr>
      <vt:lpstr>Courier New</vt:lpstr>
      <vt:lpstr>Wingdings</vt:lpstr>
      <vt:lpstr>Wingdings,Sans-Serif</vt:lpstr>
      <vt:lpstr>Wijtechniek</vt:lpstr>
      <vt:lpstr>PowerPoint-presentatie</vt:lpstr>
      <vt:lpstr>PowerPoint-presentatie</vt:lpstr>
      <vt:lpstr>  Gas erop!   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Margreet van de Worp</dc:creator>
  <cp:lastModifiedBy>Marike Richters</cp:lastModifiedBy>
  <cp:revision>715</cp:revision>
  <dcterms:created xsi:type="dcterms:W3CDTF">2020-06-12T12:19:05Z</dcterms:created>
  <dcterms:modified xsi:type="dcterms:W3CDTF">2024-10-25T13:16:41Z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0x010100B6C98E6ADE511F48AC56185028355D6B</vt:lpwstr>
  </property>
</Properties>
</file>